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2.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3.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6" r:id="rId2"/>
    <p:sldMasterId id="2147483795" r:id="rId3"/>
    <p:sldMasterId id="2147483867" r:id="rId4"/>
    <p:sldMasterId id="2147483993" r:id="rId5"/>
    <p:sldMasterId id="2147484006" r:id="rId6"/>
    <p:sldMasterId id="2147484008" r:id="rId7"/>
    <p:sldMasterId id="2147484020" r:id="rId8"/>
    <p:sldMasterId id="2147484032" r:id="rId9"/>
    <p:sldMasterId id="2147484044" r:id="rId10"/>
    <p:sldMasterId id="2147484056" r:id="rId11"/>
  </p:sldMasterIdLst>
  <p:notesMasterIdLst>
    <p:notesMasterId r:id="rId87"/>
  </p:notesMasterIdLst>
  <p:sldIdLst>
    <p:sldId id="257" r:id="rId12"/>
    <p:sldId id="687" r:id="rId13"/>
    <p:sldId id="683" r:id="rId14"/>
    <p:sldId id="684" r:id="rId15"/>
    <p:sldId id="686" r:id="rId16"/>
    <p:sldId id="685" r:id="rId17"/>
    <p:sldId id="688" r:id="rId18"/>
    <p:sldId id="729" r:id="rId19"/>
    <p:sldId id="667" r:id="rId20"/>
    <p:sldId id="665" r:id="rId21"/>
    <p:sldId id="532" r:id="rId22"/>
    <p:sldId id="533" r:id="rId23"/>
    <p:sldId id="666" r:id="rId24"/>
    <p:sldId id="668" r:id="rId25"/>
    <p:sldId id="696" r:id="rId26"/>
    <p:sldId id="484" r:id="rId27"/>
    <p:sldId id="664" r:id="rId28"/>
    <p:sldId id="767" r:id="rId29"/>
    <p:sldId id="716" r:id="rId30"/>
    <p:sldId id="717" r:id="rId31"/>
    <p:sldId id="718" r:id="rId32"/>
    <p:sldId id="736" r:id="rId33"/>
    <p:sldId id="725" r:id="rId34"/>
    <p:sldId id="702" r:id="rId35"/>
    <p:sldId id="726" r:id="rId36"/>
    <p:sldId id="703" r:id="rId37"/>
    <p:sldId id="727" r:id="rId38"/>
    <p:sldId id="728" r:id="rId39"/>
    <p:sldId id="689" r:id="rId40"/>
    <p:sldId id="697" r:id="rId41"/>
    <p:sldId id="692" r:id="rId42"/>
    <p:sldId id="679" r:id="rId43"/>
    <p:sldId id="734" r:id="rId44"/>
    <p:sldId id="690" r:id="rId45"/>
    <p:sldId id="704" r:id="rId46"/>
    <p:sldId id="735" r:id="rId47"/>
    <p:sldId id="712" r:id="rId48"/>
    <p:sldId id="709" r:id="rId49"/>
    <p:sldId id="739" r:id="rId50"/>
    <p:sldId id="738" r:id="rId51"/>
    <p:sldId id="701" r:id="rId52"/>
    <p:sldId id="681" r:id="rId53"/>
    <p:sldId id="737" r:id="rId54"/>
    <p:sldId id="746" r:id="rId55"/>
    <p:sldId id="670" r:id="rId56"/>
    <p:sldId id="672" r:id="rId57"/>
    <p:sldId id="671" r:id="rId58"/>
    <p:sldId id="673" r:id="rId59"/>
    <p:sldId id="558" r:id="rId60"/>
    <p:sldId id="674" r:id="rId61"/>
    <p:sldId id="676" r:id="rId62"/>
    <p:sldId id="680" r:id="rId63"/>
    <p:sldId id="745" r:id="rId64"/>
    <p:sldId id="682" r:id="rId65"/>
    <p:sldId id="743" r:id="rId66"/>
    <p:sldId id="755" r:id="rId67"/>
    <p:sldId id="675" r:id="rId68"/>
    <p:sldId id="741" r:id="rId69"/>
    <p:sldId id="678" r:id="rId70"/>
    <p:sldId id="759" r:id="rId71"/>
    <p:sldId id="756" r:id="rId72"/>
    <p:sldId id="757" r:id="rId73"/>
    <p:sldId id="715" r:id="rId74"/>
    <p:sldId id="760" r:id="rId75"/>
    <p:sldId id="723" r:id="rId76"/>
    <p:sldId id="766" r:id="rId77"/>
    <p:sldId id="748" r:id="rId78"/>
    <p:sldId id="747" r:id="rId79"/>
    <p:sldId id="762" r:id="rId80"/>
    <p:sldId id="763" r:id="rId81"/>
    <p:sldId id="764" r:id="rId82"/>
    <p:sldId id="765" r:id="rId83"/>
    <p:sldId id="742" r:id="rId84"/>
    <p:sldId id="406" r:id="rId85"/>
    <p:sldId id="768"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80" autoAdjust="0"/>
    <p:restoredTop sz="72782" autoAdjust="0"/>
  </p:normalViewPr>
  <p:slideViewPr>
    <p:cSldViewPr snapToGrid="0" snapToObjects="1">
      <p:cViewPr varScale="1">
        <p:scale>
          <a:sx n="81" d="100"/>
          <a:sy n="81" d="100"/>
        </p:scale>
        <p:origin x="-352" y="-120"/>
      </p:cViewPr>
      <p:guideLst>
        <p:guide orient="horz" pos="2160"/>
        <p:guide pos="2880"/>
      </p:guideLst>
    </p:cSldViewPr>
  </p:slideViewPr>
  <p:outlineViewPr>
    <p:cViewPr>
      <p:scale>
        <a:sx n="33" d="100"/>
        <a:sy n="33" d="100"/>
      </p:scale>
      <p:origin x="32656" y="136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iblestudytools.com/john/19-39.html" TargetMode="External"/><Relationship Id="rId4" Type="http://schemas.openxmlformats.org/officeDocument/2006/relationships/hyperlink" Target="http://www.biblestudytools.com/esther/2-12.html" TargetMode="External"/><Relationship Id="rId5" Type="http://schemas.openxmlformats.org/officeDocument/2006/relationships/hyperlink" Target="http://www.biblestudytools.com/psalms/45-8.html" TargetMode="External"/><Relationship Id="rId6" Type="http://schemas.openxmlformats.org/officeDocument/2006/relationships/hyperlink" Target="http://www.biblestudytools.com/proverbs/7-17.html" TargetMode="External"/><Relationship Id="rId7" Type="http://schemas.openxmlformats.org/officeDocument/2006/relationships/hyperlink" Target="http://www.biblestudytools.com/mark/15-23.html"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hateandanger.wordpress.com/2012/03/23/succes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www.mormonwiki.com/Translation"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mn-lt"/>
                <a:ea typeface="+mn-ea"/>
                <a:cs typeface="+mn-cs"/>
              </a:rPr>
              <a:t>in their symbolism of three key attributes of Christ…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2389959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2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4" eaLnBrk="1" hangingPunct="1">
              <a:spcBef>
                <a:spcPct val="0"/>
              </a:spcBef>
            </a:pPr>
            <a:r>
              <a:rPr lang="en-US" dirty="0">
                <a:latin typeface="Calibri" charset="0"/>
                <a:ea typeface="ＭＳ Ｐゴシック" charset="0"/>
              </a:rPr>
              <a:t>Gold is the most precious metal, fit for a King.</a:t>
            </a:r>
          </a:p>
          <a:p>
            <a:pPr marL="0" lvl="4" eaLnBrk="1" hangingPunct="1">
              <a:spcBef>
                <a:spcPct val="0"/>
              </a:spcBef>
            </a:pPr>
            <a:r>
              <a:rPr lang="en-US" dirty="0" smtClean="0">
                <a:latin typeface="Calibri" charset="0"/>
                <a:ea typeface="ＭＳ Ｐゴシック" charset="0"/>
              </a:rPr>
              <a:t>• Gold </a:t>
            </a:r>
            <a:r>
              <a:rPr lang="en-US" dirty="0">
                <a:latin typeface="Calibri" charset="0"/>
                <a:ea typeface="ＭＳ Ｐゴシック" charset="0"/>
              </a:rPr>
              <a:t>represents </a:t>
            </a:r>
            <a:r>
              <a:rPr lang="en-US" dirty="0" smtClean="0">
                <a:latin typeface="Calibri" charset="0"/>
                <a:ea typeface="ＭＳ Ｐゴシック" charset="0"/>
              </a:rPr>
              <a:t>royalty—and</a:t>
            </a:r>
            <a:r>
              <a:rPr lang="en-US" baseline="0" dirty="0" smtClean="0">
                <a:latin typeface="Calibri" charset="0"/>
                <a:ea typeface="ＭＳ Ｐゴシック" charset="0"/>
              </a:rPr>
              <a:t> we discussed this two weeks ago.</a:t>
            </a:r>
            <a:endParaRPr lang="en-US" dirty="0">
              <a:latin typeface="Calibri" charset="0"/>
              <a:ea typeface="ＭＳ Ｐゴシック" charset="0"/>
            </a:endParaRPr>
          </a:p>
        </p:txBody>
      </p:sp>
      <p:sp>
        <p:nvSpPr>
          <p:cNvPr id="262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AC3580-FB55-9344-A90B-E43F3DB8F2CC}" type="slidenum">
              <a:rPr lang="en-US" sz="1200">
                <a:solidFill>
                  <a:srgbClr val="000000"/>
                </a:solidFill>
                <a:latin typeface="Calibri" charset="0"/>
              </a:rPr>
              <a:pPr eaLnBrk="1" hangingPunct="1"/>
              <a:t>12</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mn-lt"/>
                <a:ea typeface="+mn-ea"/>
                <a:cs typeface="+mn-cs"/>
              </a:rPr>
              <a:t>Last week</a:t>
            </a:r>
            <a:r>
              <a:rPr lang="en-US" sz="1200" kern="1200" baseline="0" dirty="0" smtClean="0">
                <a:solidFill>
                  <a:schemeClr val="tx1"/>
                </a:solidFill>
                <a:effectLst/>
                <a:latin typeface="+mn-lt"/>
                <a:ea typeface="+mn-ea"/>
                <a:cs typeface="+mn-cs"/>
              </a:rPr>
              <a:t> we discussed the</a:t>
            </a:r>
            <a:r>
              <a:rPr lang="en-US" sz="1200" kern="1200" dirty="0" smtClean="0">
                <a:solidFill>
                  <a:schemeClr val="tx1"/>
                </a:solidFill>
                <a:effectLst/>
                <a:latin typeface="+mn-lt"/>
                <a:ea typeface="+mn-ea"/>
                <a:cs typeface="+mn-cs"/>
              </a:rPr>
              <a:t> gift</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myrrh—an even more perplexing gift.  </a:t>
            </a:r>
            <a:r>
              <a:rPr lang="en-SG" sz="1200" kern="1200" dirty="0" smtClean="0">
                <a:solidFill>
                  <a:schemeClr val="tx1"/>
                </a:solidFill>
                <a:effectLst/>
                <a:latin typeface="+mn-lt"/>
                <a:ea typeface="+mn-ea"/>
                <a:cs typeface="+mn-cs"/>
              </a:rPr>
              <a:t>Myrrh exudes from a tree in Arabia and was a valuable spice and perfume—and especially an embalming fluid.  </a:t>
            </a:r>
          </a:p>
          <a:p>
            <a:pPr>
              <a:defRPr/>
            </a:pPr>
            <a:endParaRPr lang="en-SG" sz="1200" kern="1200" dirty="0" smtClean="0">
              <a:solidFill>
                <a:schemeClr val="tx1"/>
              </a:solidFill>
              <a:effectLst/>
              <a:latin typeface="+mn-lt"/>
              <a:ea typeface="+mn-ea"/>
              <a:cs typeface="+mn-cs"/>
            </a:endParaRPr>
          </a:p>
          <a:p>
            <a:pPr>
              <a:defRPr/>
            </a:pPr>
            <a:r>
              <a:rPr lang="en-US" sz="1200" kern="1200" dirty="0" smtClean="0">
                <a:solidFill>
                  <a:schemeClr val="tx1"/>
                </a:solidFill>
                <a:effectLst/>
                <a:latin typeface="+mn-lt"/>
                <a:ea typeface="+mn-ea"/>
                <a:cs typeface="+mn-cs"/>
              </a:rPr>
              <a:t>Myrrh suggests that Christ would die a sacrificial death (since it was used to wrap bodies after death).  It reminds us that Jesus is our </a:t>
            </a:r>
            <a:r>
              <a:rPr lang="en-US" sz="1200" u="sng" kern="1200" dirty="0" smtClean="0">
                <a:solidFill>
                  <a:schemeClr val="tx1"/>
                </a:solidFill>
                <a:effectLst/>
                <a:latin typeface="+mn-lt"/>
                <a:ea typeface="+mn-ea"/>
                <a:cs typeface="+mn-cs"/>
              </a:rPr>
              <a:t>Savior</a:t>
            </a:r>
            <a:r>
              <a:rPr lang="en-US" sz="1200" kern="1200" dirty="0" smtClean="0">
                <a:solidFill>
                  <a:schemeClr val="tx1"/>
                </a:solidFill>
                <a:effectLst/>
                <a:latin typeface="+mn-lt"/>
                <a:ea typeface="+mn-ea"/>
                <a:cs typeface="+mn-cs"/>
              </a:rPr>
              <a:t>. This was used an embalming fluid and thus pointed to Christ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death.  </a:t>
            </a:r>
          </a:p>
          <a:p>
            <a:pPr>
              <a:defRPr/>
            </a:pPr>
            <a:endParaRPr lang="en-US" sz="1200" i="1" kern="1200" dirty="0" smtClean="0">
              <a:solidFill>
                <a:schemeClr val="tx1"/>
              </a:solidFill>
              <a:effectLst/>
              <a:latin typeface="+mn-lt"/>
              <a:ea typeface="+mn-ea"/>
              <a:cs typeface="+mn-cs"/>
            </a:endParaRPr>
          </a:p>
          <a:p>
            <a:pPr>
              <a:defRPr/>
            </a:pPr>
            <a:r>
              <a:rPr lang="en-US" sz="1200" i="1" kern="1200" dirty="0" smtClean="0">
                <a:solidFill>
                  <a:schemeClr val="tx1"/>
                </a:solidFill>
                <a:effectLst/>
                <a:latin typeface="+mn-lt"/>
                <a:ea typeface="+mn-ea"/>
                <a:cs typeface="+mn-cs"/>
              </a:rPr>
              <a:t>Easton</a:t>
            </a:r>
            <a:r>
              <a:rPr lang="fr-FR"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s Bible Dictionary</a:t>
            </a:r>
            <a:r>
              <a:rPr lang="en-US" sz="1200" kern="1200" dirty="0" smtClean="0">
                <a:solidFill>
                  <a:schemeClr val="tx1"/>
                </a:solidFill>
                <a:effectLst/>
                <a:latin typeface="+mn-lt"/>
                <a:ea typeface="+mn-ea"/>
                <a:cs typeface="+mn-cs"/>
              </a:rPr>
              <a:t> notes, "It was used in embalming ( </a:t>
            </a:r>
            <a:r>
              <a:rPr lang="en-US" sz="1200" u="sng" kern="1200" dirty="0" smtClean="0">
                <a:solidFill>
                  <a:schemeClr val="tx1"/>
                </a:solidFill>
                <a:effectLst/>
                <a:latin typeface="+mn-lt"/>
                <a:ea typeface="+mn-ea"/>
                <a:cs typeface="+mn-cs"/>
                <a:hlinkClick r:id="rId3"/>
              </a:rPr>
              <a:t>John 19:39</a:t>
            </a:r>
            <a:r>
              <a:rPr lang="en-US" sz="1200" kern="1200" dirty="0" smtClean="0">
                <a:solidFill>
                  <a:schemeClr val="tx1"/>
                </a:solidFill>
                <a:effectLst/>
                <a:latin typeface="+mn-lt"/>
                <a:ea typeface="+mn-ea"/>
                <a:cs typeface="+mn-cs"/>
              </a:rPr>
              <a:t> ), also as a perfume (</a:t>
            </a:r>
            <a:r>
              <a:rPr lang="en-US" sz="1200" u="sng" kern="1200" dirty="0" smtClean="0">
                <a:solidFill>
                  <a:schemeClr val="tx1"/>
                </a:solidFill>
                <a:effectLst/>
                <a:latin typeface="+mn-lt"/>
                <a:ea typeface="+mn-ea"/>
                <a:cs typeface="+mn-cs"/>
                <a:hlinkClick r:id="rId4"/>
              </a:rPr>
              <a:t>Esther 2:12</a:t>
            </a:r>
            <a:r>
              <a:rPr lang="en-US" sz="1200" kern="1200" dirty="0" smtClean="0">
                <a:solidFill>
                  <a:schemeClr val="tx1"/>
                </a:solidFill>
                <a:effectLst/>
                <a:latin typeface="+mn-lt"/>
                <a:ea typeface="+mn-ea"/>
                <a:cs typeface="+mn-cs"/>
              </a:rPr>
              <a:t> ; </a:t>
            </a:r>
            <a:r>
              <a:rPr lang="en-US" sz="1200" u="sng" kern="1200" dirty="0" smtClean="0">
                <a:solidFill>
                  <a:schemeClr val="tx1"/>
                </a:solidFill>
                <a:effectLst/>
                <a:latin typeface="+mn-lt"/>
                <a:ea typeface="+mn-ea"/>
                <a:cs typeface="+mn-cs"/>
                <a:hlinkClick r:id="rId5"/>
              </a:rPr>
              <a:t>Psalms 45:8</a:t>
            </a:r>
            <a:r>
              <a:rPr lang="en-US" sz="1200" kern="1200" dirty="0" smtClean="0">
                <a:solidFill>
                  <a:schemeClr val="tx1"/>
                </a:solidFill>
                <a:effectLst/>
                <a:latin typeface="+mn-lt"/>
                <a:ea typeface="+mn-ea"/>
                <a:cs typeface="+mn-cs"/>
              </a:rPr>
              <a:t> ; </a:t>
            </a:r>
            <a:r>
              <a:rPr lang="en-US" sz="1200" u="sng" kern="1200" dirty="0" smtClean="0">
                <a:solidFill>
                  <a:schemeClr val="tx1"/>
                </a:solidFill>
                <a:effectLst/>
                <a:latin typeface="+mn-lt"/>
                <a:ea typeface="+mn-ea"/>
                <a:cs typeface="+mn-cs"/>
                <a:hlinkClick r:id="rId6"/>
              </a:rPr>
              <a:t>Proverbs 7:17</a:t>
            </a:r>
            <a:r>
              <a:rPr lang="en-US" sz="1200" kern="1200" dirty="0" smtClean="0">
                <a:solidFill>
                  <a:schemeClr val="tx1"/>
                </a:solidFill>
                <a:effectLst/>
                <a:latin typeface="+mn-lt"/>
                <a:ea typeface="+mn-ea"/>
                <a:cs typeface="+mn-cs"/>
              </a:rPr>
              <a:t> ). It was a custom of the Jews to give those who were condemned to death by crucifixion "wine mingled with myrrh" to produce insensibility. This drugged wine was probably partaken of by the two malefactors, but when the Roman soldiers pressed it upon Jesus ["he would not receive it"] ( </a:t>
            </a:r>
            <a:r>
              <a:rPr lang="en-US" sz="1200" u="sng" kern="1200" dirty="0" smtClean="0">
                <a:solidFill>
                  <a:schemeClr val="tx1"/>
                </a:solidFill>
                <a:effectLst/>
                <a:latin typeface="+mn-lt"/>
                <a:ea typeface="+mn-ea"/>
                <a:cs typeface="+mn-cs"/>
                <a:hlinkClick r:id="rId7"/>
              </a:rPr>
              <a:t>Mark 15:23</a:t>
            </a:r>
            <a:r>
              <a:rPr lang="en-US" sz="1200" kern="1200" dirty="0" smtClean="0">
                <a:solidFill>
                  <a:schemeClr val="tx1"/>
                </a:solidFill>
                <a:effectLst/>
                <a:latin typeface="+mn-lt"/>
                <a:ea typeface="+mn-ea"/>
                <a:cs typeface="+mn-cs"/>
              </a:rPr>
              <a:t> )."</a:t>
            </a:r>
            <a:r>
              <a:rPr lang="en-SG" dirty="0" smtClean="0">
                <a:effectLst/>
              </a:rPr>
              <a:t> </a:t>
            </a:r>
          </a:p>
          <a:p>
            <a:pPr>
              <a:defRPr/>
            </a:pPr>
            <a:endParaRPr lang="en-SG" dirty="0" smtClean="0">
              <a:effectLst/>
            </a:endParaRPr>
          </a:p>
          <a:p>
            <a:pPr>
              <a:defRPr/>
            </a:pPr>
            <a:r>
              <a:rPr lang="en-SG" dirty="0" smtClean="0"/>
              <a:t>M.G. Easton M.A., D.D., Illustrated Bible Dictionary, Third Edition,</a:t>
            </a:r>
            <a:br>
              <a:rPr lang="en-SG" dirty="0" smtClean="0"/>
            </a:br>
            <a:r>
              <a:rPr lang="en-SG" dirty="0" smtClean="0"/>
              <a:t>published by Thomas Nelson, 1897. Public Domain, copy freely.</a:t>
            </a:r>
          </a:p>
          <a:p>
            <a:pPr>
              <a:defRPr/>
            </a:pPr>
            <a:r>
              <a:rPr lang="en-SG" dirty="0" smtClean="0"/>
              <a:t>http://www.biblestudytools.com/dictionary/myrrh/</a:t>
            </a:r>
          </a:p>
          <a:p>
            <a:pPr>
              <a:defRPr/>
            </a:pPr>
            <a:endParaRPr lang="en-SG" dirty="0" smtClean="0"/>
          </a:p>
          <a:p>
            <a:pPr>
              <a:defRPr/>
            </a:pPr>
            <a:r>
              <a:rPr lang="en-SG" dirty="0" smtClean="0"/>
              <a:t>_____</a:t>
            </a:r>
          </a:p>
          <a:p>
            <a:pPr>
              <a:defRPr/>
            </a:pPr>
            <a:endParaRPr lang="en-SG" dirty="0" smtClean="0"/>
          </a:p>
          <a:p>
            <a:pPr>
              <a:defRPr/>
            </a:pPr>
            <a:r>
              <a:rPr lang="en-SG" dirty="0" smtClean="0"/>
              <a:t>Actually, these three </a:t>
            </a:r>
          </a:p>
          <a:p>
            <a:pPr>
              <a:defRPr/>
            </a:pPr>
            <a:endParaRPr lang="en-US" dirty="0"/>
          </a:p>
        </p:txBody>
      </p:sp>
      <p:sp>
        <p:nvSpPr>
          <p:cNvPr id="266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DE78D0-E7BB-2E4D-A005-836EC4EB1769}" type="slidenum">
              <a:rPr lang="en-US" sz="1200">
                <a:solidFill>
                  <a:srgbClr val="000000"/>
                </a:solidFill>
                <a:latin typeface="Calibri" charset="0"/>
              </a:rPr>
              <a:pPr eaLnBrk="1" hangingPunct="1"/>
              <a:t>13</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mn-lt"/>
                <a:ea typeface="+mn-ea"/>
                <a:cs typeface="+mn-cs"/>
              </a:rPr>
              <a:t>Today we will see the meaning of the last one— frankincense—that emphasizes Christ as Priest. </a:t>
            </a:r>
            <a:endParaRPr lang="en-SG" dirty="0" smtClean="0">
              <a:effectLst/>
            </a:endParaRPr>
          </a:p>
          <a:p>
            <a:pPr>
              <a:defRPr/>
            </a:pPr>
            <a:endParaRPr lang="en-SG" dirty="0" smtClean="0">
              <a:effectLst/>
              <a:ea typeface="+mn-ea"/>
              <a:cs typeface="+mn-cs"/>
            </a:endParaRPr>
          </a:p>
          <a:p>
            <a:pPr>
              <a:defRPr/>
            </a:pPr>
            <a:r>
              <a:rPr lang="en-SG" dirty="0" smtClean="0">
                <a:effectLst/>
                <a:ea typeface="+mn-ea"/>
                <a:cs typeface="+mn-cs"/>
              </a:rPr>
              <a:t>_____________</a:t>
            </a:r>
          </a:p>
          <a:p>
            <a:pPr>
              <a:defRPr/>
            </a:pPr>
            <a:endParaRPr lang="en-SG" dirty="0" smtClean="0">
              <a:effectLst/>
              <a:ea typeface="+mn-ea"/>
              <a:cs typeface="+mn-cs"/>
            </a:endParaRPr>
          </a:p>
          <a:p>
            <a:pPr>
              <a:defRPr/>
            </a:pPr>
            <a:r>
              <a:rPr lang="en-US" dirty="0" smtClean="0">
                <a:ea typeface="+mn-ea"/>
                <a:cs typeface="+mn-cs"/>
              </a:rPr>
              <a:t>Frankincense is a glittering, odorous gum obtained by making incisions in the bark of several trees.  It was used as incense.</a:t>
            </a:r>
          </a:p>
          <a:p>
            <a:pPr>
              <a:defRPr/>
            </a:pPr>
            <a:endParaRPr lang="en-US" dirty="0" smtClean="0"/>
          </a:p>
          <a:p>
            <a:pPr>
              <a:defRPr/>
            </a:pPr>
            <a:r>
              <a:rPr lang="en-US" dirty="0" smtClean="0"/>
              <a:t>Frankincense to ease arthritis?  See http://</a:t>
            </a:r>
            <a:r>
              <a:rPr lang="en-US" dirty="0" err="1" smtClean="0"/>
              <a:t>www.biblicalarchaeology.org</a:t>
            </a:r>
            <a:r>
              <a:rPr lang="en-US" dirty="0" smtClean="0"/>
              <a:t>/daily/people-cultures-in-the-bible/</a:t>
            </a:r>
            <a:r>
              <a:rPr lang="en-US" dirty="0" err="1" smtClean="0"/>
              <a:t>jesus</a:t>
            </a:r>
            <a:r>
              <a:rPr lang="en-US" dirty="0" smtClean="0"/>
              <a:t>-historical-</a:t>
            </a:r>
            <a:r>
              <a:rPr lang="en-US" dirty="0" err="1" smtClean="0"/>
              <a:t>jesus</a:t>
            </a:r>
            <a:r>
              <a:rPr lang="en-US" dirty="0" smtClean="0"/>
              <a:t>/why-did-the-magi-bring-gold-frankincense-and-myrrh/</a:t>
            </a:r>
            <a:endParaRPr lang="en-US" dirty="0"/>
          </a:p>
        </p:txBody>
      </p:sp>
      <p:sp>
        <p:nvSpPr>
          <p:cNvPr id="264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9571B6-6CF6-CC46-9B49-130B103F0453}" type="slidenum">
              <a:rPr lang="en-US" sz="1200">
                <a:solidFill>
                  <a:srgbClr val="000000"/>
                </a:solidFill>
                <a:latin typeface="Calibri" charset="0"/>
              </a:rPr>
              <a:pPr eaLnBrk="1" hangingPunct="1"/>
              <a:t>14</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mn-ea"/>
                <a:cs typeface="+mn-cs"/>
              </a:rPr>
              <a:t>Since priests burned incense in the temple, frankincense likely portrays Christ as our High Priest.</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should we respond to people who reject his role as mediator between man and God?</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1956713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 continue our series on "The Christmas You Never Knew" when we will answer our magi gift question again by going all the way back to the first book of the Bible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seen in Genesis the past two weeks that Jesus is King who sought to share his rule with us (Gen. 1) and Jesus was promised as the Savior once we gave this rule over to Satan (Gen. 3)</a:t>
            </a:r>
            <a:r>
              <a:rPr lang="en-SG"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about frankincense depicting him as high priest?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17</a:t>
            </a:fld>
            <a:endParaRPr lang="en-US"/>
          </a:p>
        </p:txBody>
      </p:sp>
    </p:spTree>
    <p:extLst>
      <p:ext uri="{BB962C8B-B14F-4D97-AF65-F5344CB8AC3E}">
        <p14:creationId xmlns:p14="http://schemas.microsoft.com/office/powerpoint/2010/main" val="3590034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priestly idea first appears in Genesis.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59253-F58F-6A42-8627-9352D236D690}" type="slidenum">
              <a:rPr lang="zh-CN" altLang="en-US" sz="1200">
                <a:solidFill>
                  <a:prstClr val="black"/>
                </a:solidFill>
              </a:rPr>
              <a:pPr/>
              <a:t>19</a:t>
            </a:fld>
            <a:endParaRPr lang="en-US" altLang="zh-CN" sz="1200">
              <a:solidFill>
                <a:prstClr val="black"/>
              </a:solidFill>
            </a:endParaRPr>
          </a:p>
        </p:txBody>
      </p:sp>
      <p:sp>
        <p:nvSpPr>
          <p:cNvPr id="305154" name="Rectangle 2"/>
          <p:cNvSpPr>
            <a:spLocks noGrp="1" noRot="1" noChangeAspect="1" noChangeArrowheads="1"/>
          </p:cNvSpPr>
          <p:nvPr>
            <p:ph type="sldImg"/>
          </p:nvPr>
        </p:nvSpPr>
        <p:spPr>
          <a:xfrm>
            <a:off x="1130300" y="674688"/>
            <a:ext cx="4597400" cy="3448050"/>
          </a:xfrm>
          <a:solidFill>
            <a:srgbClr val="FFFFFF"/>
          </a:solidFill>
          <a:ln/>
        </p:spPr>
      </p:sp>
      <p:sp>
        <p:nvSpPr>
          <p:cNvPr id="305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God promised Abraham a great nation to bless the world when he went to Canaan (Gen. 12:1-3)</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of course, there would be many attacks against Abraham</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faith in God</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4231919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world not only ignores the Christ of Christmas, but attacks him in direct and indirect ways</a:t>
            </a:r>
            <a:r>
              <a:rPr lang="en-SG" dirty="0" smtClean="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Abraham was known as the man of faith—but he faced innumerable tests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3544594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Most of us really turn to the Lord during times of difficulty and failure, but perhaps one of the hardest tests of faith is </a:t>
            </a:r>
            <a:r>
              <a:rPr lang="en-US" sz="1200" i="1" kern="1200" dirty="0" smtClean="0">
                <a:solidFill>
                  <a:schemeClr val="tx1"/>
                </a:solidFill>
                <a:effectLst/>
                <a:latin typeface="+mn-lt"/>
                <a:ea typeface="+mn-ea"/>
                <a:cs typeface="+mn-cs"/>
              </a:rPr>
              <a:t>success</a:t>
            </a:r>
            <a:r>
              <a:rPr lang="en-SG" sz="1200" i="0" kern="1200" dirty="0" smtClean="0">
                <a:solidFill>
                  <a:schemeClr val="tx1"/>
                </a:solidFill>
                <a:effectLst/>
                <a:latin typeface="+mn-lt"/>
                <a:ea typeface="+mn-ea"/>
                <a:cs typeface="+mn-cs"/>
              </a:rPr>
              <a:t>.</a:t>
            </a:r>
          </a:p>
          <a:p>
            <a:endParaRPr lang="en-SG"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Such was the story of Abraham and Lot, who had such success that their flocks were too numerous for the land to sustain them both.  Genesis 13 records how Abraham solved the dispute between his herdsmen and Lot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herdsmen by giving his nephew the choice where to live.  Lot chose the best</a:t>
            </a:r>
            <a:r>
              <a:rPr lang="en-US" sz="1200" kern="1200" baseline="0" dirty="0" smtClean="0">
                <a:solidFill>
                  <a:schemeClr val="tx1"/>
                </a:solidFill>
                <a:effectLst/>
                <a:latin typeface="+mn-lt"/>
                <a:ea typeface="+mn-ea"/>
                <a:cs typeface="+mn-cs"/>
              </a:rPr>
              <a:t> land towards Sodom.</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Abraham then moved south to </a:t>
            </a:r>
            <a:r>
              <a:rPr lang="en-US" sz="1200" kern="1200" dirty="0" err="1" smtClean="0">
                <a:solidFill>
                  <a:schemeClr val="tx1"/>
                </a:solidFill>
                <a:effectLst/>
                <a:latin typeface="+mn-lt"/>
                <a:ea typeface="+mn-ea"/>
                <a:cs typeface="+mn-cs"/>
              </a:rPr>
              <a:t>Mamre</a:t>
            </a:r>
            <a:r>
              <a:rPr lang="en-U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Lot chose the fertile plain of the Jordan, despite the fact that it was filled with wicked people (13:13)</a:t>
            </a:r>
            <a:r>
              <a:rPr lang="en-SG" dirty="0" smtClean="0">
                <a:effectLst/>
              </a:rPr>
              <a:t> </a:t>
            </a:r>
          </a:p>
          <a:p>
            <a:endParaRPr lang="en-SG" sz="1200" b="0" i="0" u="none" strike="noStrike" kern="1200" baseline="0" dirty="0" smtClean="0">
              <a:solidFill>
                <a:schemeClr val="tx1"/>
              </a:solidFill>
              <a:effectLst/>
              <a:latin typeface="+mn-lt"/>
              <a:ea typeface="+mn-ea"/>
              <a:cs typeface="+mn-cs"/>
            </a:endParaRPr>
          </a:p>
          <a:p>
            <a:r>
              <a:rPr lang="en-SG" sz="1200" b="0" i="0" u="none" strike="noStrike" kern="1200" baseline="0" dirty="0" smtClean="0">
                <a:solidFill>
                  <a:schemeClr val="tx1"/>
                </a:solidFill>
                <a:effectLst/>
                <a:latin typeface="+mn-lt"/>
                <a:ea typeface="+mn-ea"/>
                <a:cs typeface="+mn-cs"/>
              </a:rPr>
              <a:t>__________</a:t>
            </a:r>
          </a:p>
          <a:p>
            <a:endParaRPr lang="en-SG" sz="1200" b="0" i="0" u="none" strike="noStrike" kern="1200" baseline="0" dirty="0" smtClean="0">
              <a:solidFill>
                <a:schemeClr val="tx1"/>
              </a:solidFill>
              <a:effectLst/>
              <a:latin typeface="+mn-lt"/>
              <a:ea typeface="+mn-ea"/>
              <a:cs typeface="+mn-cs"/>
            </a:endParaRPr>
          </a:p>
          <a:p>
            <a:r>
              <a:rPr lang="en-SG" sz="1200" b="0" i="0" u="none" strike="noStrike" kern="1200" baseline="0" dirty="0" smtClean="0">
                <a:solidFill>
                  <a:schemeClr val="tx1"/>
                </a:solidFill>
                <a:latin typeface="+mn-lt"/>
                <a:ea typeface="+mn-ea"/>
                <a:cs typeface="+mn-cs"/>
              </a:rPr>
              <a:t>Genesis 13:10</a:t>
            </a:r>
          </a:p>
          <a:p>
            <a:r>
              <a:rPr lang="en-SG" sz="1200" b="0" i="0" u="none" strike="noStrike" kern="1200" baseline="0" dirty="0" smtClean="0">
                <a:solidFill>
                  <a:schemeClr val="tx1"/>
                </a:solidFill>
                <a:latin typeface="+mn-lt"/>
                <a:ea typeface="+mn-ea"/>
                <a:cs typeface="+mn-cs"/>
              </a:rPr>
              <a:t>"Lot took a long look at the fertile plains of the Jordan Valley in the direction of Zoar. The whole area was well watered everywhere, like the garden of the LORD or the beautiful land of Egypt. (This was before the LORD destroyed Sodom and Gomorrah.)  </a:t>
            </a:r>
            <a:r>
              <a:rPr lang="en-SG" sz="1200" b="1" i="0" u="none" strike="noStrike" kern="1200" baseline="30000" dirty="0" smtClean="0">
                <a:solidFill>
                  <a:schemeClr val="tx1"/>
                </a:solidFill>
                <a:latin typeface="+mn-lt"/>
                <a:ea typeface="+mn-ea"/>
                <a:cs typeface="+mn-cs"/>
              </a:rPr>
              <a:t>11</a:t>
            </a:r>
            <a:r>
              <a:rPr lang="en-SG" sz="1200" b="0" i="0" u="none" strike="noStrike" kern="1200" baseline="0" dirty="0" smtClean="0">
                <a:solidFill>
                  <a:schemeClr val="tx1"/>
                </a:solidFill>
                <a:latin typeface="+mn-lt"/>
                <a:ea typeface="+mn-ea"/>
                <a:cs typeface="+mn-cs"/>
              </a:rPr>
              <a:t> Lot chose for himself the whole Jordan Valley to the east of them. He went there with his flocks and servants and parted company with his uncle Abram.  </a:t>
            </a:r>
            <a:r>
              <a:rPr lang="en-SG" sz="1200" b="1" i="0" u="none" strike="noStrike" kern="1200" baseline="30000" dirty="0" smtClean="0">
                <a:solidFill>
                  <a:schemeClr val="tx1"/>
                </a:solidFill>
                <a:latin typeface="+mn-lt"/>
                <a:ea typeface="+mn-ea"/>
                <a:cs typeface="+mn-cs"/>
              </a:rPr>
              <a:t>12</a:t>
            </a:r>
            <a:r>
              <a:rPr lang="en-SG" sz="1200" b="0" i="0" u="none" strike="noStrike" kern="1200" baseline="0" dirty="0" smtClean="0">
                <a:solidFill>
                  <a:schemeClr val="tx1"/>
                </a:solidFill>
                <a:latin typeface="+mn-lt"/>
                <a:ea typeface="+mn-ea"/>
                <a:cs typeface="+mn-cs"/>
              </a:rPr>
              <a:t> So Abram settled in the land of Canaan, and Lot moved his tents to a place near Sodom and settled among the cities of the plain.  </a:t>
            </a:r>
            <a:r>
              <a:rPr lang="en-SG" sz="1200" b="1" i="0" u="none" strike="noStrike" kern="1200" baseline="30000" dirty="0" smtClean="0">
                <a:solidFill>
                  <a:schemeClr val="tx1"/>
                </a:solidFill>
                <a:latin typeface="+mn-lt"/>
                <a:ea typeface="+mn-ea"/>
                <a:cs typeface="+mn-cs"/>
              </a:rPr>
              <a:t>13</a:t>
            </a:r>
            <a:r>
              <a:rPr lang="en-SG" sz="1200" b="0" i="0" u="none" strike="noStrike" kern="1200" baseline="0" dirty="0" smtClean="0">
                <a:solidFill>
                  <a:schemeClr val="tx1"/>
                </a:solidFill>
                <a:latin typeface="+mn-lt"/>
                <a:ea typeface="+mn-ea"/>
                <a:cs typeface="+mn-cs"/>
              </a:rPr>
              <a:t> But the people of this area were extremely wicked and constantly sinned against the LORD" (NLT).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147674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Sometimes attacks against our faith come through the allurement of the world, which certainly affected Abraham</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nephew, Lot.  After moving close to Sodom…</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___________</a:t>
            </a:r>
            <a:endParaRPr lang="en-SG" sz="1200" b="0" i="0" u="none" strike="noStrike" kern="1200" baseline="0" dirty="0" smtClean="0">
              <a:solidFill>
                <a:schemeClr val="tx1"/>
              </a:solidFill>
              <a:latin typeface="+mn-lt"/>
              <a:ea typeface="+mn-ea"/>
              <a:cs typeface="+mn-cs"/>
            </a:endParaRPr>
          </a:p>
          <a:p>
            <a:endParaRPr lang="en-SG" sz="1200" b="0" i="0" u="none" strike="noStrike" kern="1200" baseline="0" dirty="0" smtClean="0">
              <a:solidFill>
                <a:schemeClr val="tx1"/>
              </a:solidFill>
              <a:latin typeface="+mn-lt"/>
              <a:ea typeface="+mn-ea"/>
              <a:cs typeface="+mn-cs"/>
            </a:endParaRPr>
          </a:p>
          <a:p>
            <a:r>
              <a:rPr lang="en-SG" sz="1200" b="0" i="0" u="none" strike="noStrike" kern="1200" baseline="0" dirty="0" smtClean="0">
                <a:solidFill>
                  <a:schemeClr val="tx1"/>
                </a:solidFill>
                <a:latin typeface="+mn-lt"/>
                <a:ea typeface="+mn-ea"/>
                <a:cs typeface="+mn-cs"/>
              </a:rPr>
              <a:t>"So Abram settled in the land of Canaan, and Lot moved his tents to a place near Sodom and settled among the cities of the plain. </a:t>
            </a:r>
            <a:r>
              <a:rPr lang="en-SG" sz="1200" b="1" i="0" u="none" strike="noStrike" kern="1200" baseline="30000" dirty="0" smtClean="0">
                <a:solidFill>
                  <a:schemeClr val="tx1"/>
                </a:solidFill>
                <a:latin typeface="+mn-lt"/>
                <a:ea typeface="+mn-ea"/>
                <a:cs typeface="+mn-cs"/>
              </a:rPr>
              <a:t>13</a:t>
            </a:r>
            <a:r>
              <a:rPr lang="en-SG" sz="1200" b="0" i="0" u="none" strike="noStrike" kern="1200" baseline="0" dirty="0" smtClean="0">
                <a:solidFill>
                  <a:schemeClr val="tx1"/>
                </a:solidFill>
                <a:latin typeface="+mn-lt"/>
                <a:ea typeface="+mn-ea"/>
                <a:cs typeface="+mn-cs"/>
              </a:rPr>
              <a:t> But the people of this area were extremely wicked and constantly sinned against the L</a:t>
            </a:r>
            <a:r>
              <a:rPr lang="en-SG" sz="1100" b="0" i="0" u="none" strike="noStrike" kern="1200" baseline="0" dirty="0" smtClean="0">
                <a:solidFill>
                  <a:schemeClr val="tx1"/>
                </a:solidFill>
                <a:latin typeface="+mn-lt"/>
                <a:ea typeface="+mn-ea"/>
                <a:cs typeface="+mn-cs"/>
              </a:rPr>
              <a:t>ORD</a:t>
            </a:r>
            <a:r>
              <a:rPr lang="en-SG" sz="1200" b="0" i="0" u="none" strike="noStrike" kern="1200" baseline="0" dirty="0" smtClean="0">
                <a:solidFill>
                  <a:schemeClr val="tx1"/>
                </a:solidFill>
                <a:latin typeface="+mn-lt"/>
                <a:ea typeface="+mn-ea"/>
                <a:cs typeface="+mn-cs"/>
              </a:rPr>
              <a:t>" (13:12-13 NLT).</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Lot failed the test of faith by moving into Sodom—the </a:t>
            </a:r>
            <a:r>
              <a:rPr lang="en-US" sz="1200" i="1" kern="1200" dirty="0" smtClean="0">
                <a:solidFill>
                  <a:schemeClr val="tx1"/>
                </a:solidFill>
                <a:effectLst/>
                <a:latin typeface="+mn-lt"/>
                <a:ea typeface="+mn-ea"/>
                <a:cs typeface="+mn-cs"/>
              </a:rPr>
              <a:t>successful</a:t>
            </a:r>
            <a:r>
              <a:rPr lang="en-US" sz="1200" kern="1200" dirty="0" smtClean="0">
                <a:solidFill>
                  <a:schemeClr val="tx1"/>
                </a:solidFill>
                <a:effectLst/>
                <a:latin typeface="+mn-lt"/>
                <a:ea typeface="+mn-ea"/>
                <a:cs typeface="+mn-cs"/>
              </a:rPr>
              <a:t>, comfortable and affluent Sodom that was the wickedest city on earth</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evil people still use money and power to push out righteous people from the most beautiful places on earth</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Abraham could see that true success is not always what you see now—so</a:t>
            </a:r>
            <a:r>
              <a:rPr lang="en-US" sz="1200" kern="1200" baseline="0" dirty="0" smtClean="0">
                <a:solidFill>
                  <a:schemeClr val="tx1"/>
                </a:solidFill>
                <a:effectLst/>
                <a:latin typeface="+mn-lt"/>
                <a:ea typeface="+mn-ea"/>
                <a:cs typeface="+mn-cs"/>
              </a:rPr>
              <a:t> he could properly respond to attacks against godly values.</a:t>
            </a:r>
            <a:endParaRPr lang="en-US" dirty="0" smtClean="0">
              <a:hlinkClick r:id="rId3"/>
            </a:endParaRPr>
          </a:p>
          <a:p>
            <a:endParaRPr lang="en-US" dirty="0" smtClean="0">
              <a:hlinkClick r:id="rId3"/>
            </a:endParaRPr>
          </a:p>
          <a:p>
            <a:r>
              <a:rPr lang="en-US" dirty="0" smtClean="0">
                <a:hlinkClick r:id="rId3"/>
              </a:rPr>
              <a:t>hateandanger.wordpress.com</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in</a:t>
            </a:r>
            <a:r>
              <a:rPr lang="en-US" sz="1200" kern="1200" baseline="0" dirty="0" smtClean="0">
                <a:solidFill>
                  <a:schemeClr val="tx1"/>
                </a:solidFill>
                <a:effectLst/>
                <a:latin typeface="+mn-lt"/>
                <a:ea typeface="+mn-ea"/>
                <a:cs typeface="+mn-cs"/>
              </a:rPr>
              <a:t> the story of Abraham </a:t>
            </a:r>
            <a:r>
              <a:rPr lang="en-US" sz="1200" kern="1200" dirty="0" smtClean="0">
                <a:solidFill>
                  <a:schemeClr val="tx1"/>
                </a:solidFill>
                <a:effectLst/>
                <a:latin typeface="+mn-lt"/>
                <a:ea typeface="+mn-ea"/>
                <a:cs typeface="+mn-cs"/>
              </a:rPr>
              <a:t>we will see </a:t>
            </a:r>
            <a:r>
              <a:rPr lang="en-US" sz="1200" i="1" kern="1200" dirty="0" smtClean="0">
                <a:solidFill>
                  <a:schemeClr val="tx1"/>
                </a:solidFill>
                <a:effectLst/>
                <a:latin typeface="+mn-lt"/>
                <a:ea typeface="+mn-ea"/>
                <a:cs typeface="+mn-cs"/>
              </a:rPr>
              <a:t>two ways to respond</a:t>
            </a:r>
            <a:r>
              <a:rPr lang="en-US" sz="1200" kern="1200" dirty="0" smtClean="0">
                <a:solidFill>
                  <a:schemeClr val="tx1"/>
                </a:solidFill>
                <a:effectLst/>
                <a:latin typeface="+mn-lt"/>
                <a:ea typeface="+mn-ea"/>
                <a:cs typeface="+mn-cs"/>
              </a:rPr>
              <a:t> to attacks against our faith in God</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Genesis 14 reveals two ways that Abraham addressed attacks against the Lord</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ow should we respond to attacks against our faith in God?</a:t>
            </a:r>
            <a:r>
              <a:rPr lang="en-SG" dirty="0" smtClean="0">
                <a:effectLst/>
              </a:rPr>
              <a:t>  First…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1236638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Take action against </a:t>
            </a:r>
            <a:r>
              <a:rPr lang="en-US" sz="1200" i="1" kern="1200" dirty="0" smtClean="0">
                <a:solidFill>
                  <a:schemeClr val="tx1"/>
                </a:solidFill>
                <a:effectLst/>
                <a:latin typeface="+mn-lt"/>
                <a:ea typeface="+mn-ea"/>
                <a:cs typeface="+mn-cs"/>
              </a:rPr>
              <a:t>direct</a:t>
            </a:r>
            <a:r>
              <a:rPr lang="en-US" sz="1200" kern="1200" dirty="0" smtClean="0">
                <a:solidFill>
                  <a:schemeClr val="tx1"/>
                </a:solidFill>
                <a:effectLst/>
                <a:latin typeface="+mn-lt"/>
                <a:ea typeface="+mn-ea"/>
                <a:cs typeface="+mn-cs"/>
              </a:rPr>
              <a:t> attacks by trusting in God in practical ways</a:t>
            </a:r>
            <a:r>
              <a:rPr lang="en-SG" sz="1200" kern="1200" dirty="0" smtClean="0">
                <a:solidFill>
                  <a:schemeClr val="tx1"/>
                </a:solidFill>
                <a:effectLst/>
                <a:latin typeface="+mn-lt"/>
                <a:ea typeface="+mn-ea"/>
                <a:cs typeface="+mn-cs"/>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BC4579D-FB9A-D24B-9A08-FBDBFFF27F9F}" type="slidenum">
              <a:rPr lang="en-US" sz="1200">
                <a:solidFill>
                  <a:srgbClr val="000000"/>
                </a:solidFill>
              </a:rPr>
              <a:pPr/>
              <a:t>30</a:t>
            </a:fld>
            <a:endParaRPr lang="en-US" sz="1200">
              <a:solidFill>
                <a:srgbClr val="000000"/>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Abraham recaptured Lot after kings invaded the Promised Land (14:1-16)</a:t>
            </a:r>
            <a:r>
              <a:rPr lang="en-SG" sz="1200" kern="1200" dirty="0" smtClean="0">
                <a:solidFill>
                  <a:schemeClr val="tx1"/>
                </a:solidFill>
                <a:effectLst/>
                <a:latin typeface="+mn-lt"/>
                <a:ea typeface="+mn-ea"/>
                <a:cs typeface="+mn-cs"/>
              </a:rPr>
              <a:t>.</a:t>
            </a:r>
          </a:p>
          <a:p>
            <a:pPr eaLnBrk="1" hangingPunct="1"/>
            <a:endParaRPr lang="en-SG" sz="1200" kern="1200" dirty="0" smtClean="0">
              <a:solidFill>
                <a:schemeClr val="tx1"/>
              </a:solidFill>
              <a:effectLst/>
              <a:latin typeface="+mn-lt"/>
              <a:ea typeface="+mn-ea"/>
              <a:cs typeface="+mn-cs"/>
            </a:endParaRPr>
          </a:p>
          <a:p>
            <a:pPr eaLnBrk="1" hangingPunct="1"/>
            <a:r>
              <a:rPr lang="en-SG" sz="1200" kern="1200" dirty="0" smtClean="0">
                <a:solidFill>
                  <a:schemeClr val="tx1"/>
                </a:solidFill>
                <a:effectLst/>
                <a:latin typeface="+mn-lt"/>
                <a:ea typeface="+mn-ea"/>
                <a:cs typeface="+mn-cs"/>
              </a:rPr>
              <a:t>Here</a:t>
            </a:r>
            <a:r>
              <a:rPr lang="en-SG" sz="1200" kern="1200" baseline="0" dirty="0" smtClean="0">
                <a:solidFill>
                  <a:schemeClr val="tx1"/>
                </a:solidFill>
                <a:effectLst/>
                <a:latin typeface="+mn-lt"/>
                <a:ea typeface="+mn-ea"/>
                <a:cs typeface="+mn-cs"/>
              </a:rPr>
              <a:t> we see a different kind of "kings from the east" than the typical Christmas story!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619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sz="1200" kern="1200" dirty="0" smtClean="0">
                <a:solidFill>
                  <a:schemeClr val="tx1"/>
                </a:solidFill>
                <a:effectLst/>
                <a:latin typeface="+mn-lt"/>
                <a:ea typeface="+mn-ea"/>
                <a:cs typeface="+mn-cs"/>
              </a:rPr>
              <a:t>In some places we get punished for even mentioning Christmas.  At the principal</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office, one child says, "I said the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S-H</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word," another says, "I said the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F</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word," and still another declares,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I said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Christmas.</a:t>
            </a:r>
            <a:r>
              <a:rPr lang="fr-FR" sz="1200" kern="1200" dirty="0" smtClean="0">
                <a:solidFill>
                  <a:schemeClr val="tx1"/>
                </a:solidFill>
                <a:effectLst/>
                <a:latin typeface="+mn-lt"/>
                <a:ea typeface="+mn-ea"/>
                <a:cs typeface="+mn-cs"/>
              </a:rPr>
              <a:t>'"</a:t>
            </a:r>
            <a:r>
              <a:rPr lang="en-SG" dirty="0" smtClean="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Basically, we have four eastern kings against five Jordanian kings (1-7)</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They fought at the south end of the Dead Sea, near Sodom where Lot lived</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five Jordanian kings lost the battle and Lot was carried far north (8-12)</a:t>
            </a:r>
            <a:r>
              <a:rPr lang="en-S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Abraham rescued Lot, the goods, women and captives at Dan and Hobah (13-16)</a:t>
            </a:r>
            <a:r>
              <a:rPr lang="en-SG"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could Abraham defeat these four powerful kings with only 318 men (14-16)?</a:t>
            </a:r>
            <a:r>
              <a:rPr lang="en-SG" dirty="0" smtClean="0">
                <a:effectLst/>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Humanly speaking, he had his allies </a:t>
            </a:r>
            <a:r>
              <a:rPr lang="en-US" sz="1200" kern="1200" dirty="0" err="1" smtClean="0">
                <a:solidFill>
                  <a:schemeClr val="tx1"/>
                </a:solidFill>
                <a:effectLst/>
                <a:latin typeface="+mn-lt"/>
                <a:ea typeface="+mn-ea"/>
                <a:cs typeface="+mn-cs"/>
              </a:rPr>
              <a:t>Aner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Eshcol</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Mamre</a:t>
            </a:r>
            <a:r>
              <a:rPr lang="en-US" sz="1200" kern="1200" dirty="0" smtClean="0">
                <a:solidFill>
                  <a:schemeClr val="tx1"/>
                </a:solidFill>
                <a:effectLst/>
                <a:latin typeface="+mn-lt"/>
                <a:ea typeface="+mn-ea"/>
                <a:cs typeface="+mn-cs"/>
              </a:rPr>
              <a:t> (14:13, 24)—plus he had the advantage of a surprise night attack</a:t>
            </a:r>
            <a:r>
              <a:rPr lang="en-SG" sz="1200" kern="120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However, Abraham was quick to give God the full credit as he agreed with Melchizedek</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praise to God for granting him the victory (14:20)</a:t>
            </a:r>
            <a:r>
              <a:rPr lang="en-SG" dirty="0" smtClean="0">
                <a:effectLst/>
              </a:rPr>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Many forces oppose us.</a:t>
            </a:r>
          </a:p>
          <a:p>
            <a:r>
              <a:rPr lang="en-US" dirty="0" smtClean="0"/>
              <a:t>But God gives us all we need for victory.</a:t>
            </a:r>
          </a:p>
          <a:p>
            <a:r>
              <a:rPr lang="en-US" dirty="0" smtClean="0"/>
              <a:t>We have already studied this year about Christ as Victor in the book of Revelation!</a:t>
            </a:r>
          </a:p>
          <a:p>
            <a:r>
              <a:rPr lang="en-US" dirty="0" smtClean="0"/>
              <a:t>Seven stars (angels) are</a:t>
            </a:r>
            <a:r>
              <a:rPr lang="en-US" baseline="0" dirty="0" smtClean="0"/>
              <a:t> in his hands and he walks with authority among the lampstands (churches).</a:t>
            </a:r>
          </a:p>
          <a:p>
            <a:r>
              <a:rPr lang="en-US" baseline="0" dirty="0" smtClean="0"/>
              <a:t>How and Where do we support righteousness?</a:t>
            </a:r>
          </a:p>
          <a:p>
            <a:pPr marL="228600" indent="-228600">
              <a:buAutoNum type="arabicPeriod"/>
            </a:pPr>
            <a:r>
              <a:rPr lang="en-US" baseline="0" dirty="0" smtClean="0"/>
              <a:t>At work do we hold back evil and represent Christ?</a:t>
            </a:r>
          </a:p>
          <a:p>
            <a:pPr marL="228600" indent="-228600">
              <a:buAutoNum type="arabicPeriod"/>
            </a:pPr>
            <a:r>
              <a:rPr lang="en-US" baseline="0" dirty="0" smtClean="0"/>
              <a:t>At home do we influence our family members towards holiness?</a:t>
            </a:r>
          </a:p>
          <a:p>
            <a:pPr marL="228600" indent="-228600">
              <a:buAutoNum type="arabicPeriod"/>
            </a:pPr>
            <a:r>
              <a:rPr lang="en-US" baseline="0" dirty="0" smtClean="0"/>
              <a:t>Do we fill our minds with pure thoughts?</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 Abraham trusted God for victory and saw the Lord honor him too.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After his </a:t>
            </a:r>
            <a:r>
              <a:rPr lang="en-US" sz="1200" i="1" kern="1200" dirty="0" smtClean="0">
                <a:solidFill>
                  <a:schemeClr val="tx1"/>
                </a:solidFill>
                <a:effectLst/>
                <a:latin typeface="+mn-lt"/>
                <a:ea typeface="+mn-ea"/>
                <a:cs typeface="+mn-cs"/>
              </a:rPr>
              <a:t>successful</a:t>
            </a:r>
            <a:r>
              <a:rPr lang="en-US" sz="1200" kern="1200" dirty="0" smtClean="0">
                <a:solidFill>
                  <a:schemeClr val="tx1"/>
                </a:solidFill>
                <a:effectLst/>
                <a:latin typeface="+mn-lt"/>
                <a:ea typeface="+mn-ea"/>
                <a:cs typeface="+mn-cs"/>
              </a:rPr>
              <a:t> raid against impossible odds, would Abraham take credit for this or worship the Lord Most High?  This next section reminds us to humbly place our faith in God when this faith is attacked even by our success!  So how else should we respond to attacks against our faith in God?</a:t>
            </a:r>
            <a:r>
              <a:rPr lang="en-SG" dirty="0" smtClean="0">
                <a:effectLst/>
              </a:rPr>
              <a:t> </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Blame the Lord for success in your conflicts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Two Offers: Two vastly different kings came to Abraham after his victory (17-20a)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Bera, king of Sodom, came first to Abraham at Jerusalem (17)</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4230347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Why would Sodom</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evil king (14:2) congratulate the godly Abraham (17a)?</a:t>
            </a:r>
            <a:r>
              <a:rPr lang="en-SG" dirty="0" smtClean="0">
                <a:effectLst/>
              </a:rPr>
              <a:t> </a:t>
            </a:r>
          </a:p>
          <a:p>
            <a:r>
              <a:rPr lang="en-US" sz="1200" kern="1200" dirty="0" smtClean="0">
                <a:solidFill>
                  <a:schemeClr val="tx1"/>
                </a:solidFill>
                <a:effectLst/>
                <a:latin typeface="+mn-lt"/>
                <a:ea typeface="+mn-ea"/>
                <a:cs typeface="+mn-cs"/>
              </a:rPr>
              <a:t>He </a:t>
            </a:r>
            <a:r>
              <a:rPr lang="en-US" sz="1200" kern="1200" dirty="0" err="1" smtClean="0">
                <a:solidFill>
                  <a:schemeClr val="tx1"/>
                </a:solidFill>
                <a:effectLst/>
                <a:latin typeface="+mn-lt"/>
                <a:ea typeface="+mn-ea"/>
                <a:cs typeface="+mn-cs"/>
              </a:rPr>
              <a:t>wouldn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care if Abraham were evil or good</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Like any person—even an evil person—he would have been pleased to have his people back.  Without people, he </a:t>
            </a:r>
            <a:r>
              <a:rPr lang="en-US" sz="1200" kern="1200" dirty="0" err="1" smtClean="0">
                <a:solidFill>
                  <a:schemeClr val="tx1"/>
                </a:solidFill>
                <a:effectLst/>
                <a:latin typeface="+mn-lt"/>
                <a:ea typeface="+mn-ea"/>
                <a:cs typeface="+mn-cs"/>
              </a:rPr>
              <a:t>wouldn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have been a king</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Where was the Valley of Shaveh, or King</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Valley (17b)?</a:t>
            </a:r>
            <a:r>
              <a:rPr lang="en-SG" dirty="0" smtClean="0">
                <a:effectLst/>
              </a:rPr>
              <a:t> </a:t>
            </a:r>
          </a:p>
          <a:p>
            <a:r>
              <a:rPr lang="en-US" sz="1200" kern="1200" dirty="0" smtClean="0">
                <a:solidFill>
                  <a:schemeClr val="tx1"/>
                </a:solidFill>
                <a:effectLst/>
                <a:latin typeface="+mn-lt"/>
                <a:ea typeface="+mn-ea"/>
                <a:cs typeface="+mn-cs"/>
              </a:rPr>
              <a:t>• Some (e.g., Beitzel, </a:t>
            </a:r>
            <a:r>
              <a:rPr lang="en-US" sz="1200" i="1" kern="1200" dirty="0" smtClean="0">
                <a:solidFill>
                  <a:schemeClr val="tx1"/>
                </a:solidFill>
                <a:effectLst/>
                <a:latin typeface="+mn-lt"/>
                <a:ea typeface="+mn-ea"/>
                <a:cs typeface="+mn-cs"/>
              </a:rPr>
              <a:t>New Moody Atlas of the </a:t>
            </a:r>
            <a:r>
              <a:rPr lang="en-US" sz="1200" kern="1200" dirty="0" smtClean="0">
                <a:solidFill>
                  <a:schemeClr val="tx1"/>
                </a:solidFill>
                <a:effectLst/>
                <a:latin typeface="+mn-lt"/>
                <a:ea typeface="+mn-ea"/>
                <a:cs typeface="+mn-cs"/>
              </a:rPr>
              <a:t>Bible, 103) say it was west of Jerusalem.</a:t>
            </a:r>
          </a:p>
          <a:p>
            <a:r>
              <a:rPr lang="en-US" sz="1200" kern="1200" dirty="0" smtClean="0">
                <a:solidFill>
                  <a:schemeClr val="tx1"/>
                </a:solidFill>
                <a:effectLst/>
                <a:latin typeface="+mn-lt"/>
                <a:ea typeface="+mn-ea"/>
                <a:cs typeface="+mn-cs"/>
              </a:rPr>
              <a:t>• Others say south of the city (e.g., </a:t>
            </a:r>
            <a:r>
              <a:rPr lang="en-US" sz="1200" i="1" kern="1200" dirty="0" smtClean="0">
                <a:solidFill>
                  <a:schemeClr val="tx1"/>
                </a:solidFill>
                <a:effectLst/>
                <a:latin typeface="+mn-lt"/>
                <a:ea typeface="+mn-ea"/>
                <a:cs typeface="+mn-cs"/>
              </a:rPr>
              <a:t>New Bible Commentary</a:t>
            </a:r>
            <a:r>
              <a:rPr lang="en-US" sz="1200" kern="1200" dirty="0" smtClean="0">
                <a:solidFill>
                  <a:schemeClr val="tx1"/>
                </a:solidFill>
                <a:effectLst/>
                <a:latin typeface="+mn-lt"/>
                <a:ea typeface="+mn-ea"/>
                <a:cs typeface="+mn-cs"/>
              </a:rPr>
              <a:t>).</a:t>
            </a:r>
            <a:r>
              <a:rPr lang="en-SG" dirty="0" smtClean="0">
                <a:effectLst/>
              </a:rPr>
              <a:t> </a:t>
            </a:r>
          </a:p>
          <a:p>
            <a:r>
              <a:rPr lang="en-US" sz="1200" kern="1200" dirty="0" smtClean="0">
                <a:solidFill>
                  <a:schemeClr val="tx1"/>
                </a:solidFill>
                <a:effectLst/>
                <a:latin typeface="+mn-lt"/>
                <a:ea typeface="+mn-ea"/>
                <a:cs typeface="+mn-cs"/>
              </a:rPr>
              <a:t>• But the best guess is that this is the Kidron Valley just east of Jerusalem (BKC, </a:t>
            </a:r>
            <a:r>
              <a:rPr lang="en-US" sz="1200" kern="1200" dirty="0" err="1" smtClean="0">
                <a:solidFill>
                  <a:schemeClr val="tx1"/>
                </a:solidFill>
                <a:effectLst/>
                <a:latin typeface="+mn-lt"/>
                <a:ea typeface="+mn-ea"/>
                <a:cs typeface="+mn-cs"/>
              </a:rPr>
              <a:t>bible.ca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israel</a:t>
            </a:r>
            <a:r>
              <a:rPr lang="en-US" sz="1200" kern="1200" dirty="0" smtClean="0">
                <a:solidFill>
                  <a:schemeClr val="tx1"/>
                </a:solidFill>
                <a:effectLst/>
                <a:latin typeface="+mn-lt"/>
                <a:ea typeface="+mn-ea"/>
                <a:cs typeface="+mn-cs"/>
              </a:rPr>
              <a:t>-a-history-</a:t>
            </a:r>
            <a:r>
              <a:rPr lang="en-US" sz="1200" kern="1200" dirty="0" err="1" smtClean="0">
                <a:solidFill>
                  <a:schemeClr val="tx1"/>
                </a:solidFill>
                <a:effectLst/>
                <a:latin typeface="+mn-lt"/>
                <a:ea typeface="+mn-ea"/>
                <a:cs typeface="+mn-cs"/>
              </a:rPr>
              <a:t>of.com</a:t>
            </a:r>
            <a:r>
              <a:rPr lang="en-US" sz="1200" kern="1200" dirty="0" smtClean="0">
                <a:solidFill>
                  <a:schemeClr val="tx1"/>
                </a:solidFill>
                <a:effectLst/>
                <a:latin typeface="+mn-lt"/>
                <a:ea typeface="+mn-ea"/>
                <a:cs typeface="+mn-cs"/>
              </a:rPr>
              <a:t>, etc.).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39</a:t>
            </a:fld>
            <a:endParaRPr lang="en-US"/>
          </a:p>
        </p:txBody>
      </p:sp>
    </p:spTree>
    <p:extLst>
      <p:ext uri="{BB962C8B-B14F-4D97-AF65-F5344CB8AC3E}">
        <p14:creationId xmlns:p14="http://schemas.microsoft.com/office/powerpoint/2010/main" val="1656128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see the Kidron Valley called the King</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Valley in 2 Samuel 18:18</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Atheists directly attack Christmas…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interesting thing is that Bera would travel all the way there!  Also, evidently Abraham went to Jerusalem instead of to Sodom.  Perhaps he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even want to get close to Sodom</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Melchizedek, king of Jerusalem, then came to Abraham with bread and wine, and blessed him (18-20a)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19-20</a:t>
            </a:r>
          </a:p>
          <a:p>
            <a:r>
              <a:rPr lang="en-US" sz="1200" kern="1200" dirty="0" smtClean="0">
                <a:solidFill>
                  <a:schemeClr val="tx1"/>
                </a:solidFill>
                <a:effectLst/>
                <a:latin typeface="+mn-lt"/>
                <a:ea typeface="+mn-ea"/>
                <a:cs typeface="+mn-cs"/>
              </a:rPr>
              <a:t>Is there a direct contrast between these two kings (17-21)?</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43</a:t>
            </a:fld>
            <a:endParaRPr lang="en-US"/>
          </a:p>
        </p:txBody>
      </p:sp>
    </p:spTree>
    <p:extLst>
      <p:ext uri="{BB962C8B-B14F-4D97-AF65-F5344CB8AC3E}">
        <p14:creationId xmlns:p14="http://schemas.microsoft.com/office/powerpoint/2010/main" val="2569089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is one of the most fascinating encounters in the Old Testament. Two kings met </a:t>
            </a:r>
            <a:r>
              <a:rPr lang="en-US" sz="1200" b="1" kern="1200" dirty="0" smtClean="0">
                <a:solidFill>
                  <a:schemeClr val="tx1"/>
                </a:solidFill>
                <a:effectLst/>
                <a:latin typeface="+mn-lt"/>
                <a:ea typeface="+mn-ea"/>
                <a:cs typeface="+mn-cs"/>
              </a:rPr>
              <a:t>Abram</a:t>
            </a:r>
            <a:r>
              <a:rPr lang="en-US" sz="1200" kern="1200" dirty="0" smtClean="0">
                <a:solidFill>
                  <a:schemeClr val="tx1"/>
                </a:solidFill>
                <a:effectLst/>
                <a:latin typeface="+mn-lt"/>
                <a:ea typeface="+mn-ea"/>
                <a:cs typeface="+mn-cs"/>
              </a:rPr>
              <a:t> on his return from the battle, and they could not possibly have been more different.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contrast with the wicked city of </a:t>
            </a:r>
            <a:r>
              <a:rPr lang="en-US" sz="1200" b="1" kern="1200" dirty="0" smtClean="0">
                <a:solidFill>
                  <a:schemeClr val="tx1"/>
                </a:solidFill>
                <a:effectLst/>
                <a:latin typeface="+mn-lt"/>
                <a:ea typeface="+mn-ea"/>
                <a:cs typeface="+mn-cs"/>
              </a:rPr>
              <a:t>Sodom</a:t>
            </a:r>
            <a:r>
              <a:rPr lang="en-US" sz="1200" kern="1200" dirty="0" smtClean="0">
                <a:solidFill>
                  <a:schemeClr val="tx1"/>
                </a:solidFill>
                <a:effectLst/>
                <a:latin typeface="+mn-lt"/>
                <a:ea typeface="+mn-ea"/>
                <a:cs typeface="+mn-cs"/>
              </a:rPr>
              <a:t> and its ruler Bera (v. 2), who also was undoubtedly wicked, was </a:t>
            </a:r>
            <a:r>
              <a:rPr lang="en-US" sz="1200" b="1" kern="1200" dirty="0" smtClean="0">
                <a:solidFill>
                  <a:schemeClr val="tx1"/>
                </a:solidFill>
                <a:effectLst/>
                <a:latin typeface="+mn-lt"/>
                <a:ea typeface="+mn-ea"/>
                <a:cs typeface="+mn-cs"/>
              </a:rPr>
              <a:t>Melchizedek king of Salem</a:t>
            </a:r>
            <a:r>
              <a:rPr lang="en-US" sz="1200" kern="1200" dirty="0" smtClean="0">
                <a:solidFill>
                  <a:schemeClr val="tx1"/>
                </a:solidFill>
                <a:effectLst/>
                <a:latin typeface="+mn-lt"/>
                <a:ea typeface="+mn-ea"/>
                <a:cs typeface="+mn-cs"/>
              </a:rPr>
              <a:t> (i.e., Jerusalem, Ps. 76:2), a </a:t>
            </a:r>
            <a:r>
              <a:rPr lang="en-US" sz="1200" b="1" kern="1200" dirty="0" smtClean="0">
                <a:solidFill>
                  <a:schemeClr val="tx1"/>
                </a:solidFill>
                <a:effectLst/>
                <a:latin typeface="+mn-lt"/>
                <a:ea typeface="+mn-ea"/>
                <a:cs typeface="+mn-cs"/>
              </a:rPr>
              <a:t>priest of God Most High</a:t>
            </a:r>
            <a:r>
              <a:rPr lang="en-US" sz="1200" kern="1200" dirty="0" smtClean="0">
                <a:solidFill>
                  <a:schemeClr val="tx1"/>
                </a:solidFill>
                <a:effectLst/>
                <a:latin typeface="+mn-lt"/>
                <a:ea typeface="+mn-ea"/>
                <a:cs typeface="+mn-cs"/>
              </a:rPr>
              <a:t> (Gen. 14:18). Melchizedek</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name (which means </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king of righteousness</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suggests a righteous ruler who was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representative" (Allen P. Ross, "Genesis,"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54).</a:t>
            </a:r>
            <a:r>
              <a:rPr lang="en-SG" dirty="0" smtClean="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Some depict Melchizedek</a:t>
            </a:r>
            <a:r>
              <a:rPr lang="en-US" baseline="0" dirty="0" smtClean="0"/>
              <a:t> as an evil </a:t>
            </a:r>
            <a:endParaRPr lang="en-US" dirty="0" smtClean="0"/>
          </a:p>
          <a:p>
            <a:endParaRPr lang="en-US" dirty="0" smtClean="0"/>
          </a:p>
          <a:p>
            <a:r>
              <a:rPr lang="en-US" dirty="0" smtClean="0"/>
              <a:t>http://</a:t>
            </a:r>
            <a:r>
              <a:rPr lang="en-US" dirty="0" err="1" smtClean="0"/>
              <a:t>www.godawa.com</a:t>
            </a:r>
            <a:r>
              <a:rPr lang="en-US" dirty="0" smtClean="0"/>
              <a:t>/</a:t>
            </a:r>
            <a:r>
              <a:rPr lang="en-US" dirty="0" err="1" smtClean="0"/>
              <a:t>chronicles_of_the_nephilim</a:t>
            </a:r>
            <a:r>
              <a:rPr lang="en-US" dirty="0" smtClean="0"/>
              <a:t>/</a:t>
            </a:r>
            <a:r>
              <a:rPr lang="en-US" dirty="0" err="1" smtClean="0"/>
              <a:t>abraham_characters.html</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Abraham Allegiant: Chronicles of the </a:t>
            </a:r>
            <a:r>
              <a:rPr lang="en-US" dirty="0" err="1" smtClean="0"/>
              <a:t>Nephilim</a:t>
            </a:r>
            <a:r>
              <a:rPr lang="en-US" dirty="0" smtClean="0"/>
              <a:t> Book Four</a:t>
            </a:r>
            <a:br>
              <a:rPr lang="en-US" dirty="0" smtClean="0"/>
            </a:br>
            <a:r>
              <a:rPr lang="en-US" dirty="0" smtClean="0"/>
              <a:t>Biblical Epic Fantasy by Brian </a:t>
            </a:r>
            <a:r>
              <a:rPr lang="en-US" dirty="0" err="1" smtClean="0"/>
              <a:t>Godawa</a:t>
            </a:r>
            <a:endParaRPr lang="en-US" dirty="0" smtClean="0"/>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Was he lord—whatever</a:t>
            </a:r>
            <a:r>
              <a:rPr lang="en-US" baseline="0" dirty="0" smtClean="0"/>
              <a:t> that means to these mystics</a:t>
            </a:r>
            <a:r>
              <a:rPr lang="en-US" dirty="0" smtClean="0"/>
              <a: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Was he Jesus?</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Some see him as an angel.</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 such as in Christmas cards that equate Jesus and Santa</a:t>
            </a:r>
            <a:r>
              <a:rPr lang="en-SG" dirty="0" smtClean="0">
                <a:effectLst/>
              </a:rPr>
              <a:t> [read card].</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Melchizedek Priesthood was restored next, bringing to earth all the power and authority necessary to organize and direct the Church of Jesus Christ and to perform additional saving priesthood ordinances.</a:t>
            </a:r>
          </a:p>
          <a:p>
            <a:endParaRPr lang="en-US" dirty="0" smtClean="0"/>
          </a:p>
          <a:p>
            <a:r>
              <a:rPr lang="en-US" dirty="0" smtClean="0"/>
              <a:t>Smith and </a:t>
            </a:r>
            <a:r>
              <a:rPr lang="en-US" dirty="0" err="1" smtClean="0"/>
              <a:t>Cowdery</a:t>
            </a:r>
            <a:r>
              <a:rPr lang="en-US" dirty="0" smtClean="0"/>
              <a:t> did not record the actual date that they received the Melchizedek Priesthood, but historical records and testimony of witnesses place the ordination  within the 13-day period of 16th to 28th of May, 1829.</a:t>
            </a:r>
          </a:p>
          <a:p>
            <a:r>
              <a:rPr lang="en-US" dirty="0" smtClean="0"/>
              <a:t>The Melchizedek Priesthood was conferred upon them by Christ</a:t>
            </a:r>
            <a:r>
              <a:rPr lang="fr-FR" dirty="0" smtClean="0"/>
              <a:t>'</a:t>
            </a:r>
            <a:r>
              <a:rPr lang="en-US" dirty="0" smtClean="0"/>
              <a:t>s Apostles Peter, James and John, Peter and James as resurrected beings, and John as a </a:t>
            </a:r>
            <a:r>
              <a:rPr lang="en-US" dirty="0" smtClean="0">
                <a:hlinkClick r:id="rId3"/>
              </a:rPr>
              <a:t>translated</a:t>
            </a:r>
            <a:r>
              <a:rPr lang="en-US" dirty="0" smtClean="0"/>
              <a:t> being. </a:t>
            </a:r>
          </a:p>
          <a:p>
            <a:endParaRPr lang="en-US" dirty="0" smtClean="0"/>
          </a:p>
          <a:p>
            <a:r>
              <a:rPr lang="en-US" dirty="0" smtClean="0"/>
              <a:t>With the restored priesthoods—the Prophet Joseph Smith and Oliver </a:t>
            </a:r>
            <a:r>
              <a:rPr lang="en-US" dirty="0" err="1" smtClean="0"/>
              <a:t>Cowdery</a:t>
            </a:r>
            <a:r>
              <a:rPr lang="en-US" dirty="0" smtClean="0"/>
              <a:t>— organized  the Church of Jesus Christ with proper authority. This occurred on April 6th 1830.  The restoration of priesthood authority was necessary to re-establish God</a:t>
            </a:r>
            <a:r>
              <a:rPr lang="fr-FR" dirty="0" smtClean="0"/>
              <a:t>'</a:t>
            </a:r>
            <a:r>
              <a:rPr lang="en-US" dirty="0" smtClean="0"/>
              <a:t>s kingdom on earth in preparation for the Second Coming of Jesus Christ and ushering in of His millennial reign.  This is called "the last dispensation of time," also "the fullness of times," since all things pertaining to the kingdom of God on earth must be gathered in, fulfilled.</a:t>
            </a:r>
          </a:p>
          <a:p>
            <a:endParaRPr lang="en-US" dirty="0" smtClean="0"/>
          </a:p>
          <a:p>
            <a:r>
              <a:rPr lang="en-US" dirty="0" smtClean="0"/>
              <a:t>For Mormons, authority is a key element of the gospel. Apostolic succession is a requisite, and this authority is not derived from the people, but rather from the Lord himself and his authorized servants."</a:t>
            </a:r>
          </a:p>
          <a:p>
            <a:endParaRPr lang="en-US" dirty="0" smtClean="0"/>
          </a:p>
          <a:p>
            <a:r>
              <a:rPr lang="en-US" dirty="0" smtClean="0"/>
              <a:t>http://</a:t>
            </a:r>
            <a:r>
              <a:rPr lang="en-US" dirty="0" err="1" smtClean="0"/>
              <a:t>mormonbeliefs.org</a:t>
            </a:r>
            <a:r>
              <a:rPr lang="en-US" dirty="0" smtClean="0"/>
              <a:t>/</a:t>
            </a:r>
            <a:r>
              <a:rPr lang="en-US" dirty="0" err="1" smtClean="0"/>
              <a:t>mormon_beliefs</a:t>
            </a:r>
            <a:r>
              <a:rPr lang="en-US" dirty="0" smtClean="0"/>
              <a:t>/</a:t>
            </a:r>
            <a:r>
              <a:rPr lang="en-US" dirty="0" err="1" smtClean="0"/>
              <a:t>mormon</a:t>
            </a:r>
            <a:r>
              <a:rPr lang="en-US" dirty="0" smtClean="0"/>
              <a:t>-beliefs-the-great-apostasy-and-the-restoration/what-is-</a:t>
            </a:r>
            <a:r>
              <a:rPr lang="en-US" dirty="0" err="1" smtClean="0"/>
              <a:t>mormon</a:t>
            </a:r>
            <a:r>
              <a:rPr lang="en-US" dirty="0" smtClean="0"/>
              <a:t>-priesthood/</a:t>
            </a:r>
            <a:r>
              <a:rPr lang="en-US" dirty="0" err="1" smtClean="0"/>
              <a:t>mormon</a:t>
            </a:r>
            <a:r>
              <a:rPr lang="en-US" dirty="0" smtClean="0"/>
              <a:t>-priesthood-a-history accessed</a:t>
            </a:r>
            <a:r>
              <a:rPr lang="en-US" baseline="0" dirty="0" smtClean="0"/>
              <a:t> 19 Dec 2014</a:t>
            </a:r>
            <a:endParaRPr lang="en-US" dirty="0" smtClean="0"/>
          </a:p>
          <a:p>
            <a:endParaRPr lang="en-US" dirty="0" smtClean="0"/>
          </a:p>
          <a:p>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There</a:t>
            </a:r>
            <a:r>
              <a:rPr lang="en-US" baseline="0" dirty="0" smtClean="0"/>
              <a:t> is even a church in Sacramento, California named after him!</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Godly—Most Canaanites were evil at this time, but this king is an exception</a:t>
            </a:r>
            <a:r>
              <a:rPr lang="en-SG"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Salem is parallel to Zion, or Jerusalem, in Psalm 76:2, "His tabernacle is in Salem; His dwelling place also is in Zion" (NAU)</a:t>
            </a:r>
          </a:p>
          <a:p>
            <a:r>
              <a:rPr lang="en-US" sz="1200" kern="1200" dirty="0" smtClean="0">
                <a:solidFill>
                  <a:schemeClr val="tx1"/>
                </a:solidFill>
                <a:effectLst/>
                <a:latin typeface="+mn-lt"/>
                <a:ea typeface="+mn-ea"/>
                <a:cs typeface="+mn-cs"/>
              </a:rPr>
              <a:t>"Jerusalem" means "city (</a:t>
            </a:r>
            <a:r>
              <a:rPr lang="en-US" sz="1200" i="1" kern="1200" dirty="0" err="1" smtClean="0">
                <a:solidFill>
                  <a:schemeClr val="tx1"/>
                </a:solidFill>
                <a:effectLst/>
                <a:latin typeface="+mn-lt"/>
                <a:ea typeface="+mn-ea"/>
                <a:cs typeface="+mn-cs"/>
              </a:rPr>
              <a:t>uru</a:t>
            </a:r>
            <a:r>
              <a:rPr lang="en-US" sz="1200" kern="1200" dirty="0" smtClean="0">
                <a:solidFill>
                  <a:schemeClr val="tx1"/>
                </a:solidFill>
                <a:effectLst/>
                <a:latin typeface="+mn-lt"/>
                <a:ea typeface="+mn-ea"/>
                <a:cs typeface="+mn-cs"/>
              </a:rPr>
              <a:t>) of Salem (pagan deity)."  Not this man</a:t>
            </a:r>
            <a:r>
              <a:rPr lang="en-SG" sz="1200" kern="1200" dirty="0" smtClean="0">
                <a:solidFill>
                  <a:schemeClr val="tx1"/>
                </a:solidFill>
                <a:effectLst/>
                <a:latin typeface="+mn-lt"/>
                <a:ea typeface="+mn-ea"/>
                <a:cs typeface="+mn-cs"/>
              </a:rPr>
              <a:t>!</a:t>
            </a:r>
          </a:p>
          <a:p>
            <a:r>
              <a:rPr lang="en-SG" dirty="0" smtClean="0">
                <a:effectLst/>
              </a:rPr>
              <a:t>"Priest of God Most High" can only mean that he functioned as a mediator (priest) between man and God—even Abraham and God!</a:t>
            </a:r>
          </a:p>
          <a:p>
            <a:r>
              <a:rPr lang="en-SG" dirty="0" smtClean="0">
                <a:effectLst/>
              </a:rPr>
              <a:t>Here is the first time the word "priest" appears in the Bible.</a:t>
            </a:r>
          </a:p>
          <a:p>
            <a:endParaRPr lang="en-SG" dirty="0" smtClean="0">
              <a:effectLs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This is, therefore, the first mention of another person is aid a human in worship of the true God.</a:t>
            </a:r>
          </a:p>
          <a:p>
            <a:endParaRPr lang="en-US" dirty="0" smtClean="0"/>
          </a:p>
          <a:p>
            <a:r>
              <a:rPr lang="en-US" dirty="0" smtClean="0"/>
              <a:t>Just north of this same location 500 years later God would institute another priesthood with the descendants of Aaron.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Decision: Abraham accepted Melchizedek</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blessing rather than identify with Sodom (20b-24).</a:t>
            </a:r>
            <a:r>
              <a:rPr lang="en-SG" dirty="0" smtClean="0">
                <a:effectLst/>
              </a:rPr>
              <a:t>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Why would Abraham pay tithes to Melchizedek (20b)</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Ross write, "Melchizedek is the only person whom Abram recognized as his spiritual superior. </a:t>
            </a:r>
            <a:r>
              <a:rPr lang="en-US" sz="1200" b="1" kern="1200" dirty="0" smtClean="0">
                <a:solidFill>
                  <a:schemeClr val="tx1"/>
                </a:solidFill>
                <a:effectLst/>
                <a:latin typeface="+mn-lt"/>
                <a:ea typeface="+mn-ea"/>
                <a:cs typeface="+mn-cs"/>
              </a:rPr>
              <a:t>Abram</a:t>
            </a:r>
            <a:r>
              <a:rPr lang="en-US" sz="1200" kern="1200" dirty="0" smtClean="0">
                <a:solidFill>
                  <a:schemeClr val="tx1"/>
                </a:solidFill>
                <a:effectLst/>
                <a:latin typeface="+mn-lt"/>
                <a:ea typeface="+mn-ea"/>
                <a:cs typeface="+mn-cs"/>
              </a:rPr>
              <a:t> accepted blessing from him (v. 19), and Abram paid him </a:t>
            </a:r>
            <a:r>
              <a:rPr lang="en-US" sz="1200" b="1" kern="1200" dirty="0" smtClean="0">
                <a:solidFill>
                  <a:schemeClr val="tx1"/>
                </a:solidFill>
                <a:effectLst/>
                <a:latin typeface="+mn-lt"/>
                <a:ea typeface="+mn-ea"/>
                <a:cs typeface="+mn-cs"/>
              </a:rPr>
              <a:t>a 10th</a:t>
            </a:r>
            <a:r>
              <a:rPr lang="en-US" sz="1200" kern="1200" dirty="0" smtClean="0">
                <a:solidFill>
                  <a:schemeClr val="tx1"/>
                </a:solidFill>
                <a:effectLst/>
                <a:latin typeface="+mn-lt"/>
                <a:ea typeface="+mn-ea"/>
                <a:cs typeface="+mn-cs"/>
              </a:rPr>
              <a:t> (a tithe) of all he had (v. 20). </a:t>
            </a:r>
            <a:r>
              <a:rPr lang="en-US" sz="1200" b="1" kern="1200" dirty="0" smtClean="0">
                <a:solidFill>
                  <a:schemeClr val="tx1"/>
                </a:solidFill>
                <a:effectLst/>
                <a:latin typeface="+mn-lt"/>
                <a:ea typeface="+mn-ea"/>
                <a:cs typeface="+mn-cs"/>
              </a:rPr>
              <a:t>Abram</a:t>
            </a:r>
            <a:r>
              <a:rPr lang="en-US" sz="1200" kern="1200" dirty="0" smtClean="0">
                <a:solidFill>
                  <a:schemeClr val="tx1"/>
                </a:solidFill>
                <a:effectLst/>
                <a:latin typeface="+mn-lt"/>
                <a:ea typeface="+mn-ea"/>
                <a:cs typeface="+mn-cs"/>
              </a:rPr>
              <a:t> did this deliberately, in full awareness of what he was doing. It shows how unthreatened and humble Abram was, even after a victory. He recognized that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revelation was not limited to him. While the reader</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attention is focused on Abram carrying the whole spiritual hope of the world, there emerged out of an obscure Canaanite valley a man nearer to God than Abram was, who </a:t>
            </a:r>
            <a:r>
              <a:rPr lang="en-US" sz="1200" b="1" kern="1200" dirty="0" smtClean="0">
                <a:solidFill>
                  <a:schemeClr val="tx1"/>
                </a:solidFill>
                <a:effectLst/>
                <a:latin typeface="+mn-lt"/>
                <a:ea typeface="+mn-ea"/>
                <a:cs typeface="+mn-cs"/>
              </a:rPr>
              <a:t>blessed Abram</a:t>
            </a:r>
            <a:r>
              <a:rPr lang="en-US" sz="1200" kern="1200" dirty="0" smtClean="0">
                <a:solidFill>
                  <a:schemeClr val="tx1"/>
                </a:solidFill>
                <a:effectLst/>
                <a:latin typeface="+mn-lt"/>
                <a:ea typeface="+mn-ea"/>
                <a:cs typeface="+mn-cs"/>
              </a:rPr>
              <a:t>" (Allen P. Ross, "Genesis,"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54)</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Again: "Melchizedek is an important figure in the Bible. Preceding Abram, he was not a </a:t>
            </a:r>
            <a:r>
              <a:rPr lang="en-US" sz="1200" kern="1200" dirty="0" err="1" smtClean="0">
                <a:solidFill>
                  <a:schemeClr val="tx1"/>
                </a:solidFill>
                <a:effectLst/>
                <a:latin typeface="+mn-lt"/>
                <a:ea typeface="+mn-ea"/>
                <a:cs typeface="+mn-cs"/>
              </a:rPr>
              <a:t>Levitical</a:t>
            </a:r>
            <a:r>
              <a:rPr lang="en-US" sz="1200" kern="1200" dirty="0" smtClean="0">
                <a:solidFill>
                  <a:schemeClr val="tx1"/>
                </a:solidFill>
                <a:effectLst/>
                <a:latin typeface="+mn-lt"/>
                <a:ea typeface="+mn-ea"/>
                <a:cs typeface="+mn-cs"/>
              </a:rPr>
              <a:t> priest. When David, the first Israelite king to sit on Melchizedek</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throne, prophesied that his great Descendant, the Messiah, would be a priest forever after the order of Melchizedek (Ps. 110:4), David looked beyond the </a:t>
            </a:r>
            <a:r>
              <a:rPr lang="en-US" sz="1200" kern="1200" dirty="0" err="1" smtClean="0">
                <a:solidFill>
                  <a:schemeClr val="tx1"/>
                </a:solidFill>
                <a:effectLst/>
                <a:latin typeface="+mn-lt"/>
                <a:ea typeface="+mn-ea"/>
                <a:cs typeface="+mn-cs"/>
              </a:rPr>
              <a:t>Levitical</a:t>
            </a:r>
            <a:r>
              <a:rPr lang="en-US" sz="1200" kern="1200" dirty="0" smtClean="0">
                <a:solidFill>
                  <a:schemeClr val="tx1"/>
                </a:solidFill>
                <a:effectLst/>
                <a:latin typeface="+mn-lt"/>
                <a:ea typeface="+mn-ea"/>
                <a:cs typeface="+mn-cs"/>
              </a:rPr>
              <a:t> priesthood which would be done away with. The Book of Hebrews demonstrates how Jesus Christ in His death fulfilled the </a:t>
            </a:r>
            <a:r>
              <a:rPr lang="en-US" sz="1200" kern="1200" dirty="0" err="1" smtClean="0">
                <a:solidFill>
                  <a:schemeClr val="tx1"/>
                </a:solidFill>
                <a:effectLst/>
                <a:latin typeface="+mn-lt"/>
                <a:ea typeface="+mn-ea"/>
                <a:cs typeface="+mn-cs"/>
              </a:rPr>
              <a:t>Levitical</a:t>
            </a:r>
            <a:r>
              <a:rPr lang="en-US" sz="1200" kern="1200" dirty="0" smtClean="0">
                <a:solidFill>
                  <a:schemeClr val="tx1"/>
                </a:solidFill>
                <a:effectLst/>
                <a:latin typeface="+mn-lt"/>
                <a:ea typeface="+mn-ea"/>
                <a:cs typeface="+mn-cs"/>
              </a:rPr>
              <a:t> order and began a better high priesthood. In referring to Melchizedek as the perfect type of Christ, the writer of Hebrews capitalized on Melchizedek</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anonymity: in a book (Gen.) filled with genealogies and ancestral notations, this man appeared without family records (Heb. 7:3). Melchizedek is remembered as a high priest. Because Abram paid tithes to Melchizedek, the order of Melchizedek is superior to Levi, who descended from Abram (Heb. 7:4-10)" (Allen P. Ross, "Genesis,"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54)</a:t>
            </a:r>
            <a:r>
              <a:rPr lang="en-SG" dirty="0" smtClean="0">
                <a:effectLst/>
              </a:rPr>
              <a:t> </a:t>
            </a:r>
          </a:p>
          <a:p>
            <a:endParaRPr lang="en-SG" dirty="0" smtClean="0">
              <a:effectLst/>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Abraham wanted to assure that he put his money on the eternal rather than on the temporary things of this world</a:t>
            </a:r>
            <a:r>
              <a:rPr lang="en-SG" sz="1200" kern="120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  So…</a:t>
            </a:r>
          </a:p>
          <a:p>
            <a:endParaRPr lang="en-SG"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60</a:t>
            </a:fld>
            <a:endParaRPr lang="en-US"/>
          </a:p>
        </p:txBody>
      </p:sp>
    </p:spTree>
    <p:extLst>
      <p:ext uri="{BB962C8B-B14F-4D97-AF65-F5344CB8AC3E}">
        <p14:creationId xmlns:p14="http://schemas.microsoft.com/office/powerpoint/2010/main" val="364609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409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sz="1200" kern="1200" dirty="0" smtClean="0">
                <a:solidFill>
                  <a:schemeClr val="tx1"/>
                </a:solidFill>
                <a:effectLst/>
                <a:latin typeface="+mn-lt"/>
                <a:ea typeface="+mn-ea"/>
                <a:cs typeface="+mn-cs"/>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a:t>
            </a:r>
            <a:r>
              <a:rPr lang="en-US" sz="1200" kern="1200" dirty="0" err="1" smtClean="0">
                <a:solidFill>
                  <a:schemeClr val="tx1"/>
                </a:solidFill>
                <a:effectLst/>
                <a:latin typeface="+mn-lt"/>
                <a:ea typeface="+mn-ea"/>
                <a:cs typeface="+mn-cs"/>
              </a:rPr>
              <a:t>www.tommynelson.com</a:t>
            </a:r>
            <a:r>
              <a:rPr lang="en-US" sz="1200" kern="1200" dirty="0" smtClean="0">
                <a:solidFill>
                  <a:schemeClr val="tx1"/>
                </a:solidFill>
                <a:effectLst/>
                <a:latin typeface="+mn-lt"/>
                <a:ea typeface="+mn-ea"/>
                <a:cs typeface="+mn-cs"/>
              </a:rPr>
              <a:t>/can-</a:t>
            </a:r>
            <a:r>
              <a:rPr lang="en-US" sz="1200" kern="1200" dirty="0" err="1" smtClean="0">
                <a:solidFill>
                  <a:schemeClr val="tx1"/>
                </a:solidFill>
                <a:effectLst/>
                <a:latin typeface="+mn-lt"/>
                <a:ea typeface="+mn-ea"/>
                <a:cs typeface="+mn-cs"/>
              </a:rPr>
              <a:t>santa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jesus</a:t>
            </a:r>
            <a:r>
              <a:rPr lang="en-US" sz="1200" kern="1200" dirty="0" smtClean="0">
                <a:solidFill>
                  <a:schemeClr val="tx1"/>
                </a:solidFill>
                <a:effectLst/>
                <a:latin typeface="+mn-lt"/>
                <a:ea typeface="+mn-ea"/>
                <a:cs typeface="+mn-cs"/>
              </a:rPr>
              <a:t>-coexist/).</a:t>
            </a:r>
            <a:r>
              <a:rPr lang="en-SG" dirty="0" smtClean="0">
                <a:effectLst/>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Abraham rejected Bera</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deal by accepting nothing from him except what his allies wanted (21-24)</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offer by Sodom </a:t>
            </a:r>
            <a:r>
              <a:rPr lang="en-US" sz="1200" kern="1200" dirty="0" err="1" smtClean="0">
                <a:solidFill>
                  <a:schemeClr val="tx1"/>
                </a:solidFill>
                <a:effectLst/>
                <a:latin typeface="+mn-lt"/>
                <a:ea typeface="+mn-ea"/>
                <a:cs typeface="+mn-cs"/>
              </a:rPr>
              <a:t>couldn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compare with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blessing</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Was this a hard decision?  Abraham had already given Melchizedek a tithe before Bera even made his offer!  Instead of keeping all the spoils of war and thus identify with Sodom, he chose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blessing instead</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OT scholar Ross notes, "Abram knew that he would become more prosperous, and he knew who was blessing him. He intended to receive everything from God and </a:t>
            </a:r>
            <a:r>
              <a:rPr lang="en-US" sz="1200" b="1" kern="1200" dirty="0" smtClean="0">
                <a:solidFill>
                  <a:schemeClr val="tx1"/>
                </a:solidFill>
                <a:effectLst/>
                <a:latin typeface="+mn-lt"/>
                <a:ea typeface="+mn-ea"/>
                <a:cs typeface="+mn-cs"/>
              </a:rPr>
              <a:t>not even a thread</a:t>
            </a:r>
            <a:r>
              <a:rPr lang="en-US" sz="1200" kern="1200" dirty="0" smtClean="0">
                <a:solidFill>
                  <a:schemeClr val="tx1"/>
                </a:solidFill>
                <a:effectLst/>
                <a:latin typeface="+mn-lt"/>
                <a:ea typeface="+mn-ea"/>
                <a:cs typeface="+mn-cs"/>
              </a:rPr>
              <a:t> from Sodom. Obedient believers frame their lives so that for all success, joy, comfort, and prosperity they depend on God—but their faith is like Abram</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deeply rooted and growing stronger rather than brief and weak. The king of Sodom was obviously a wicked man over a wicked empire; Abram discerned that dealing with him might be dangerous" (Ross, "Genesis,"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54)</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Abraham would later face the biggest challenge of his life just above this valley when he needed another mediator with God…</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64</a:t>
            </a:fld>
            <a:endParaRPr lang="en-US"/>
          </a:p>
        </p:txBody>
      </p:sp>
    </p:spTree>
    <p:extLst>
      <p:ext uri="{BB962C8B-B14F-4D97-AF65-F5344CB8AC3E}">
        <p14:creationId xmlns:p14="http://schemas.microsoft.com/office/powerpoint/2010/main" val="3862942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mn-lt"/>
                <a:ea typeface="+mn-ea"/>
                <a:cs typeface="+mn-cs"/>
              </a:rPr>
              <a:t> in the form of an angel to stop him from offering Isaac as a sacrifice</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30578619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Little did Abraham realize</a:t>
            </a:r>
            <a:r>
              <a:rPr lang="en-US" sz="1200" kern="1200" baseline="0" dirty="0" smtClean="0">
                <a:solidFill>
                  <a:schemeClr val="tx1"/>
                </a:solidFill>
                <a:effectLst/>
                <a:latin typeface="+mn-lt"/>
                <a:ea typeface="+mn-ea"/>
                <a:cs typeface="+mn-cs"/>
              </a:rPr>
              <a:t> that 1000 years later, Solomon would build the temple at the top of the hill—and 1000 years after that, the Messiah would bear the sin of the world just outside the city!</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38629429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must worship Jesus as a priest in the order of Melchizedek</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order of priests did not depend upon geneaology but godliness!</a:t>
            </a:r>
            <a:r>
              <a:rPr lang="en-SG" dirty="0" smtClean="0">
                <a:effectLst/>
              </a:rPr>
              <a:t> </a:t>
            </a:r>
          </a:p>
          <a:p>
            <a:endParaRPr lang="en-SG" dirty="0" smtClean="0">
              <a:effectLst/>
            </a:endParaRPr>
          </a:p>
          <a:p>
            <a:r>
              <a:rPr lang="en-SG" dirty="0" smtClean="0"/>
              <a:t>"</a:t>
            </a:r>
            <a:r>
              <a:rPr lang="en-SG" sz="1200" b="0" i="0" u="none" strike="noStrike" kern="1200" baseline="0" dirty="0" smtClean="0">
                <a:solidFill>
                  <a:schemeClr val="tx1"/>
                </a:solidFill>
                <a:latin typeface="+mn-lt"/>
                <a:ea typeface="+mn-ea"/>
                <a:cs typeface="+mn-cs"/>
              </a:rPr>
              <a:t>That ancient unity of priest and king in one person will be reunited in the Messiah, a fact which necessitates the end of the line of Aaron</a:t>
            </a:r>
            <a:r>
              <a:rPr lang="fr-FR" sz="1200" b="0" i="0" u="none" strike="noStrike" kern="1200" baseline="0" dirty="0" smtClean="0">
                <a:solidFill>
                  <a:schemeClr val="tx1"/>
                </a:solidFill>
                <a:latin typeface="+mn-lt"/>
                <a:ea typeface="+mn-ea"/>
                <a:cs typeface="+mn-cs"/>
              </a:rPr>
              <a:t>'</a:t>
            </a:r>
            <a:r>
              <a:rPr lang="en-SG" sz="1200" b="0" i="0" u="none" strike="noStrike" kern="1200" baseline="0" dirty="0" smtClean="0">
                <a:solidFill>
                  <a:schemeClr val="tx1"/>
                </a:solidFill>
                <a:latin typeface="+mn-lt"/>
                <a:ea typeface="+mn-ea"/>
                <a:cs typeface="+mn-cs"/>
              </a:rPr>
              <a:t>s priesthood. This is precisely the point of the writer to the Hebrews, who four times said Melchizedek is a type of Christ (Heb. 5:6; 6:20; 7:17, 21)" (BKC).</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Well, as I noted earlier, very few people know the truth about Christmas or Christ as priest—so they ridicule you and me.  So how should we respond to attacks against our faith in God? We should…</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1802284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mn-lt"/>
                <a:ea typeface="+mn-ea"/>
                <a:cs typeface="+mn-cs"/>
              </a:rPr>
              <a:t>When you are opposed…</a:t>
            </a:r>
            <a:r>
              <a:rPr lang="en-SG" dirty="0" smtClean="0">
                <a:effectLst/>
              </a:rPr>
              <a:t> </a:t>
            </a:r>
            <a:endParaRPr lang="en-US" dirty="0"/>
          </a:p>
        </p:txBody>
      </p:sp>
      <p:sp>
        <p:nvSpPr>
          <p:cNvPr id="264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9571B6-6CF6-CC46-9B49-130B103F0453}"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 Abraham trusted God for victory and saw the Lord honor him too.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Do you know what you should do when you see the Christ of Christmas maligned</a:t>
            </a:r>
            <a:r>
              <a:rPr lang="en-SG" sz="1200" kern="1200" dirty="0" smtClean="0">
                <a:solidFill>
                  <a:schemeClr val="tx1"/>
                </a:solidFill>
                <a:effectLst/>
                <a:latin typeface="+mn-lt"/>
                <a:ea typeface="+mn-ea"/>
                <a:cs typeface="+mn-cs"/>
              </a:rPr>
              <a:t>?</a:t>
            </a:r>
          </a:p>
          <a:p>
            <a:r>
              <a:rPr lang="en-SG" dirty="0" smtClean="0"/>
              <a:t>• Should you rise up and kill those who dishonor him?  No.</a:t>
            </a:r>
          </a:p>
          <a:p>
            <a:r>
              <a:rPr lang="en-SG" dirty="0" smtClean="0"/>
              <a:t>• Should you just do nothing and hope it will go away?  No.</a:t>
            </a:r>
          </a:p>
          <a:p>
            <a:r>
              <a:rPr lang="en-SG" dirty="0" smtClean="0"/>
              <a:t>• Should you do something in between?  If so, then what?</a:t>
            </a:r>
          </a:p>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Blame the Lord for success in your conflicts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get the context of our series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26468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three-week series prior to Christmas this year focuses on the three magi gifts…</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201051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81632332"/>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3972452"/>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4075745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5344457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5536120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1647281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562FF8-C0CB-5B42-A191-14DD374AAC8F}"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BAB94A-1EE3-E64D-9CB7-8ED23A9AC21D}" type="slidenum">
              <a:rPr lang="en-US"/>
              <a:pPr>
                <a:defRPr/>
              </a:pPr>
              <a:t>‹#›</a:t>
            </a:fld>
            <a:endParaRPr lang="en-US"/>
          </a:p>
        </p:txBody>
      </p:sp>
    </p:spTree>
    <p:extLst>
      <p:ext uri="{BB962C8B-B14F-4D97-AF65-F5344CB8AC3E}">
        <p14:creationId xmlns:p14="http://schemas.microsoft.com/office/powerpoint/2010/main" val="2507791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A05484-937B-5742-B9DF-B540FDD18BBF}"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BFA732-8E31-1C4A-A234-9908ADD7FC35}" type="slidenum">
              <a:rPr lang="en-US"/>
              <a:pPr>
                <a:defRPr/>
              </a:pPr>
              <a:t>‹#›</a:t>
            </a:fld>
            <a:endParaRPr lang="en-US"/>
          </a:p>
        </p:txBody>
      </p:sp>
    </p:spTree>
    <p:extLst>
      <p:ext uri="{BB962C8B-B14F-4D97-AF65-F5344CB8AC3E}">
        <p14:creationId xmlns:p14="http://schemas.microsoft.com/office/powerpoint/2010/main" val="1437394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EE1D11-935B-CC41-A353-D19AABDCCA48}"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93D51A-CB20-EA4B-BEE6-01E384F18D29}" type="slidenum">
              <a:rPr lang="en-US"/>
              <a:pPr>
                <a:defRPr/>
              </a:pPr>
              <a:t>‹#›</a:t>
            </a:fld>
            <a:endParaRPr lang="en-US"/>
          </a:p>
        </p:txBody>
      </p:sp>
    </p:spTree>
    <p:extLst>
      <p:ext uri="{BB962C8B-B14F-4D97-AF65-F5344CB8AC3E}">
        <p14:creationId xmlns:p14="http://schemas.microsoft.com/office/powerpoint/2010/main" val="268492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E0ACC5-4D28-EC43-93E4-4D242AEF2A0D}" type="datetime1">
              <a:rPr lang="en-US"/>
              <a:pPr>
                <a:defRPr/>
              </a:pPr>
              <a:t>8/12/16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3B5852-5BD2-0548-B56D-CA3E757B2953}" type="slidenum">
              <a:rPr lang="en-US"/>
              <a:pPr>
                <a:defRPr/>
              </a:pPr>
              <a:t>‹#›</a:t>
            </a:fld>
            <a:endParaRPr lang="en-US"/>
          </a:p>
        </p:txBody>
      </p:sp>
    </p:spTree>
    <p:extLst>
      <p:ext uri="{BB962C8B-B14F-4D97-AF65-F5344CB8AC3E}">
        <p14:creationId xmlns:p14="http://schemas.microsoft.com/office/powerpoint/2010/main" val="1423854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EDE713-BF27-6E43-A872-333E9027EC48}" type="datetime1">
              <a:rPr lang="en-US"/>
              <a:pPr>
                <a:defRPr/>
              </a:pPr>
              <a:t>8/12/16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66B915-E6B9-1C47-96B8-86FD85E7F137}" type="slidenum">
              <a:rPr lang="en-US"/>
              <a:pPr>
                <a:defRPr/>
              </a:pPr>
              <a:t>‹#›</a:t>
            </a:fld>
            <a:endParaRPr lang="en-US"/>
          </a:p>
        </p:txBody>
      </p:sp>
    </p:spTree>
    <p:extLst>
      <p:ext uri="{BB962C8B-B14F-4D97-AF65-F5344CB8AC3E}">
        <p14:creationId xmlns:p14="http://schemas.microsoft.com/office/powerpoint/2010/main" val="3351715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830FA6-5F21-5347-8235-0C6D22582CDE}" type="datetime1">
              <a:rPr lang="en-US"/>
              <a:pPr>
                <a:defRPr/>
              </a:pPr>
              <a:t>8/12/16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AFB51F3-2138-544A-B7BB-434930C3EA51}" type="slidenum">
              <a:rPr lang="en-US"/>
              <a:pPr>
                <a:defRPr/>
              </a:pPr>
              <a:t>‹#›</a:t>
            </a:fld>
            <a:endParaRPr lang="en-US"/>
          </a:p>
        </p:txBody>
      </p:sp>
    </p:spTree>
    <p:extLst>
      <p:ext uri="{BB962C8B-B14F-4D97-AF65-F5344CB8AC3E}">
        <p14:creationId xmlns:p14="http://schemas.microsoft.com/office/powerpoint/2010/main" val="104753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33EFF5-4570-9C48-A8D9-23A0AD89AF0D}" type="datetime1">
              <a:rPr lang="en-US"/>
              <a:pPr>
                <a:defRPr/>
              </a:pPr>
              <a:t>8/12/16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2133EF2-5185-EF4D-AB1F-F47E6DC8B316}" type="slidenum">
              <a:rPr lang="en-US"/>
              <a:pPr>
                <a:defRPr/>
              </a:pPr>
              <a:t>‹#›</a:t>
            </a:fld>
            <a:endParaRPr lang="en-US"/>
          </a:p>
        </p:txBody>
      </p:sp>
    </p:spTree>
    <p:extLst>
      <p:ext uri="{BB962C8B-B14F-4D97-AF65-F5344CB8AC3E}">
        <p14:creationId xmlns:p14="http://schemas.microsoft.com/office/powerpoint/2010/main" val="858125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5C7186-B612-7840-A74A-C43470A9CE56}" type="datetime1">
              <a:rPr lang="en-US"/>
              <a:pPr>
                <a:defRPr/>
              </a:pPr>
              <a:t>8/12/16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98FBF1-7D13-D54E-8293-23A9C1D609B8}" type="slidenum">
              <a:rPr lang="en-US"/>
              <a:pPr>
                <a:defRPr/>
              </a:pPr>
              <a:t>‹#›</a:t>
            </a:fld>
            <a:endParaRPr lang="en-US"/>
          </a:p>
        </p:txBody>
      </p:sp>
    </p:spTree>
    <p:extLst>
      <p:ext uri="{BB962C8B-B14F-4D97-AF65-F5344CB8AC3E}">
        <p14:creationId xmlns:p14="http://schemas.microsoft.com/office/powerpoint/2010/main" val="48937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286CC-52DA-4E41-8B31-8649FD921DAF}" type="datetime1">
              <a:rPr lang="en-US"/>
              <a:pPr>
                <a:defRPr/>
              </a:pPr>
              <a:t>8/12/16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758E72-FE64-294E-89A4-91A40ACECB07}" type="slidenum">
              <a:rPr lang="en-US"/>
              <a:pPr>
                <a:defRPr/>
              </a:pPr>
              <a:t>‹#›</a:t>
            </a:fld>
            <a:endParaRPr lang="en-US"/>
          </a:p>
        </p:txBody>
      </p:sp>
    </p:spTree>
    <p:extLst>
      <p:ext uri="{BB962C8B-B14F-4D97-AF65-F5344CB8AC3E}">
        <p14:creationId xmlns:p14="http://schemas.microsoft.com/office/powerpoint/2010/main" val="1899231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DACD13-806A-DB41-AF73-D30AA6B169F3}"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6B9FD1-951F-104D-A8B8-ECF785F39444}" type="slidenum">
              <a:rPr lang="en-US"/>
              <a:pPr>
                <a:defRPr/>
              </a:pPr>
              <a:t>‹#›</a:t>
            </a:fld>
            <a:endParaRPr lang="en-US"/>
          </a:p>
        </p:txBody>
      </p:sp>
    </p:spTree>
    <p:extLst>
      <p:ext uri="{BB962C8B-B14F-4D97-AF65-F5344CB8AC3E}">
        <p14:creationId xmlns:p14="http://schemas.microsoft.com/office/powerpoint/2010/main" val="2005461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31FF22-2D31-1042-AF74-384A20444A28}" type="datetime1">
              <a:rPr lang="en-US"/>
              <a:pPr>
                <a:defRPr/>
              </a:pPr>
              <a:t>8/12/16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285D4B-36B0-D748-B3DA-DB7FFB0073D6}" type="slidenum">
              <a:rPr lang="en-US"/>
              <a:pPr>
                <a:defRPr/>
              </a:pPr>
              <a:t>‹#›</a:t>
            </a:fld>
            <a:endParaRPr lang="en-US"/>
          </a:p>
        </p:txBody>
      </p:sp>
    </p:spTree>
    <p:extLst>
      <p:ext uri="{BB962C8B-B14F-4D97-AF65-F5344CB8AC3E}">
        <p14:creationId xmlns:p14="http://schemas.microsoft.com/office/powerpoint/2010/main" val="765703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059667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8/12/16</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311764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2836918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1F8F537E-5DAA-AC4C-8053-EB8D60B8F21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5882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C37B06D-42C0-B140-B503-5988354B0E7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5311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B2DF32D-768B-DA4B-AB09-51DFE1CC63B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21273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42BA8D51-C5C7-BE4D-A508-E036EDE35BBF}"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2508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7F4D37B-1FEA-CA4F-AA09-478D2CC9812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4864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8D46A5F-C8EB-0147-BF09-9CEBFBAE4985}"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39461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6737C2BE-2908-6A43-9ACC-CE76BAB453C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83184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EC7283B-34FD-7E41-B756-7DEA65F198F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14061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5D0F5E6-B2B0-7A48-A4DD-81FCDF6E54E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6378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F5A01167-C66D-0742-9EBA-B2B8C282A28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6836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525853-CF2E-E244-B553-C17D14DC8B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505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3A7A69-EE8F-7F41-A2B9-ECEEDDD05E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13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8CA2FC-0FB7-684A-A572-6232957B0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845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131B1-9815-104F-B297-BCABAA5E06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954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E98B9E-2DF3-AB43-8E3E-0E0289C50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989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0C9DCC-EE4B-CA47-81AE-B9C546479E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9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08616EF-767E-1449-A623-2F5E3E65F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475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81FFD6-E898-B94E-9D60-F0D9EE1531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509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EFFF48-5863-434D-821A-8F8555F27E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272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6411DF-7BE3-5740-8B45-77ECE3A4D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040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205A8-4467-3B40-AE33-000222A7CF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906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FF493E9-97BA-2E47-8E61-E48257CC3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51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96E6CE6-4254-4047-9802-7F6BA0248396}" type="slidenum">
              <a:rPr lang="en-US"/>
              <a:pPr>
                <a:defRPr/>
              </a:pPr>
              <a:t>‹#›</a:t>
            </a:fld>
            <a:endParaRPr lang="en-US"/>
          </a:p>
        </p:txBody>
      </p:sp>
    </p:spTree>
    <p:extLst>
      <p:ext uri="{BB962C8B-B14F-4D97-AF65-F5344CB8AC3E}">
        <p14:creationId xmlns:p14="http://schemas.microsoft.com/office/powerpoint/2010/main" val="1554149043"/>
      </p:ext>
    </p:extLst>
  </p:cSld>
  <p:clrMapOvr>
    <a:masterClrMapping/>
  </p:clrMapOvr>
  <p:transition xmlns:p14="http://schemas.microsoft.com/office/powerpoint/2010/mai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smtClean="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smtClean="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D312DC87-AD76-7344-95FE-663AE071EBD2}" type="slidenum">
              <a:rPr lang="en-US"/>
              <a:pPr>
                <a:defRPr/>
              </a:pPr>
              <a:t>‹#›</a:t>
            </a:fld>
            <a:endParaRPr lang="en-US"/>
          </a:p>
        </p:txBody>
      </p:sp>
    </p:spTree>
    <p:extLst>
      <p:ext uri="{BB962C8B-B14F-4D97-AF65-F5344CB8AC3E}">
        <p14:creationId xmlns:p14="http://schemas.microsoft.com/office/powerpoint/2010/main" val="4041800791"/>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158836E-4454-C34F-877B-2FE4FC03ED59}" type="slidenum">
              <a:rPr lang="en-US"/>
              <a:pPr>
                <a:defRPr/>
              </a:pPr>
              <a:t>‹#›</a:t>
            </a:fld>
            <a:endParaRPr lang="en-US"/>
          </a:p>
        </p:txBody>
      </p:sp>
    </p:spTree>
    <p:extLst>
      <p:ext uri="{BB962C8B-B14F-4D97-AF65-F5344CB8AC3E}">
        <p14:creationId xmlns:p14="http://schemas.microsoft.com/office/powerpoint/2010/main" val="2249103762"/>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A331A3C-A692-7E49-BB24-3A1E18A07B50}" type="slidenum">
              <a:rPr lang="en-US"/>
              <a:pPr>
                <a:defRPr/>
              </a:pPr>
              <a:t>‹#›</a:t>
            </a:fld>
            <a:endParaRPr lang="en-US"/>
          </a:p>
        </p:txBody>
      </p:sp>
    </p:spTree>
    <p:extLst>
      <p:ext uri="{BB962C8B-B14F-4D97-AF65-F5344CB8AC3E}">
        <p14:creationId xmlns:p14="http://schemas.microsoft.com/office/powerpoint/2010/main" val="3896028067"/>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40BD90E-C45A-2042-9277-CA503825743A}" type="slidenum">
              <a:rPr lang="en-US"/>
              <a:pPr>
                <a:defRPr/>
              </a:pPr>
              <a:t>‹#›</a:t>
            </a:fld>
            <a:endParaRPr lang="en-US"/>
          </a:p>
        </p:txBody>
      </p:sp>
    </p:spTree>
    <p:extLst>
      <p:ext uri="{BB962C8B-B14F-4D97-AF65-F5344CB8AC3E}">
        <p14:creationId xmlns:p14="http://schemas.microsoft.com/office/powerpoint/2010/main" val="3374529065"/>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DF4FEE1-DAB6-9648-82D7-ED0A3D2CD518}" type="slidenum">
              <a:rPr lang="en-US"/>
              <a:pPr>
                <a:defRPr/>
              </a:pPr>
              <a:t>‹#›</a:t>
            </a:fld>
            <a:endParaRPr lang="en-US"/>
          </a:p>
        </p:txBody>
      </p:sp>
    </p:spTree>
    <p:extLst>
      <p:ext uri="{BB962C8B-B14F-4D97-AF65-F5344CB8AC3E}">
        <p14:creationId xmlns:p14="http://schemas.microsoft.com/office/powerpoint/2010/main" val="2149806363"/>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A48411B-0247-5A49-8787-2E3CA8FEE377}" type="slidenum">
              <a:rPr lang="en-US"/>
              <a:pPr>
                <a:defRPr/>
              </a:pPr>
              <a:t>‹#›</a:t>
            </a:fld>
            <a:endParaRPr lang="en-US"/>
          </a:p>
        </p:txBody>
      </p:sp>
    </p:spTree>
    <p:extLst>
      <p:ext uri="{BB962C8B-B14F-4D97-AF65-F5344CB8AC3E}">
        <p14:creationId xmlns:p14="http://schemas.microsoft.com/office/powerpoint/2010/main" val="2349889812"/>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2FB6F94-D858-CE4A-AE66-DC3CC80A516A}" type="slidenum">
              <a:rPr lang="en-US"/>
              <a:pPr>
                <a:defRPr/>
              </a:pPr>
              <a:t>‹#›</a:t>
            </a:fld>
            <a:endParaRPr lang="en-US"/>
          </a:p>
        </p:txBody>
      </p:sp>
    </p:spTree>
    <p:extLst>
      <p:ext uri="{BB962C8B-B14F-4D97-AF65-F5344CB8AC3E}">
        <p14:creationId xmlns:p14="http://schemas.microsoft.com/office/powerpoint/2010/main" val="424579464"/>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E4CE9F0-79D4-C84F-8944-9C584D870E82}" type="slidenum">
              <a:rPr lang="en-US"/>
              <a:pPr>
                <a:defRPr/>
              </a:pPr>
              <a:t>‹#›</a:t>
            </a:fld>
            <a:endParaRPr lang="en-US"/>
          </a:p>
        </p:txBody>
      </p:sp>
    </p:spTree>
    <p:extLst>
      <p:ext uri="{BB962C8B-B14F-4D97-AF65-F5344CB8AC3E}">
        <p14:creationId xmlns:p14="http://schemas.microsoft.com/office/powerpoint/2010/main" val="3637436102"/>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9C46C57-C179-8F47-B557-5D3DB4D57B71}" type="slidenum">
              <a:rPr lang="en-US"/>
              <a:pPr>
                <a:defRPr/>
              </a:pPr>
              <a:t>‹#›</a:t>
            </a:fld>
            <a:endParaRPr lang="en-US"/>
          </a:p>
        </p:txBody>
      </p:sp>
    </p:spTree>
    <p:extLst>
      <p:ext uri="{BB962C8B-B14F-4D97-AF65-F5344CB8AC3E}">
        <p14:creationId xmlns:p14="http://schemas.microsoft.com/office/powerpoint/2010/main" val="149004561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0C7EC0D-0602-8545-9629-A87AAFB14A03}" type="slidenum">
              <a:rPr lang="en-US"/>
              <a:pPr>
                <a:defRPr/>
              </a:pPr>
              <a:t>‹#›</a:t>
            </a:fld>
            <a:endParaRPr lang="en-US"/>
          </a:p>
        </p:txBody>
      </p:sp>
    </p:spTree>
    <p:extLst>
      <p:ext uri="{BB962C8B-B14F-4D97-AF65-F5344CB8AC3E}">
        <p14:creationId xmlns:p14="http://schemas.microsoft.com/office/powerpoint/2010/main" val="761214886"/>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9923F86-80BE-ED4E-8387-0127D9A98813}" type="slidenum">
              <a:rPr lang="en-US"/>
              <a:pPr>
                <a:defRPr/>
              </a:pPr>
              <a:t>‹#›</a:t>
            </a:fld>
            <a:endParaRPr lang="en-US"/>
          </a:p>
        </p:txBody>
      </p:sp>
    </p:spTree>
    <p:extLst>
      <p:ext uri="{BB962C8B-B14F-4D97-AF65-F5344CB8AC3E}">
        <p14:creationId xmlns:p14="http://schemas.microsoft.com/office/powerpoint/2010/main" val="3035854074"/>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751E98-BD8C-434C-BDFA-AA91375DEF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7579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72AE37-FB43-9842-9F4E-DCCF3DC889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39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8D6DE9-5652-1942-828F-50B188C199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318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20744D-AEAD-6B47-8548-43DE2D18F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6908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3D5471A-BE99-C64A-A892-E5E8C403B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824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8DE3A1-707B-004B-BE7D-6C6D7E805F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29843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D72B330-EAA1-FD41-8DA1-D18F966397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3409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D2BE33-1C29-424E-BC35-03545EB92C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717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74414F-2B67-CE4C-A8B4-DB5BB68EB9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6613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7C8933-4B3C-EE4E-A240-74C46103D2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333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FF7637-4278-4B41-9C1A-E5570D224B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287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latin typeface="Garamond"/>
              </a:rPr>
              <a:pPr>
                <a:defRPr/>
              </a:pPr>
              <a:t>‹#›</a:t>
            </a:fld>
            <a:endParaRPr lang="en-US">
              <a:solidFill>
                <a:srgbClr val="FFFFFF"/>
              </a:solidFill>
              <a:latin typeface="Garamond"/>
            </a:endParaRPr>
          </a:p>
        </p:txBody>
      </p:sp>
    </p:spTree>
    <p:extLst>
      <p:ext uri="{BB962C8B-B14F-4D97-AF65-F5344CB8AC3E}">
        <p14:creationId xmlns:p14="http://schemas.microsoft.com/office/powerpoint/2010/main" val="14314386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58112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1665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733531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latin typeface="Garamond"/>
              </a:rPr>
              <a:pPr>
                <a:def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65092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latin typeface="Garamond"/>
              </a:rPr>
              <a:pPr>
                <a:def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6152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latin typeface="Garamond"/>
              </a:rPr>
              <a:pPr>
                <a:def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141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48984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1802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809502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8658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58263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537377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76794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33371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40072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4952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690532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206736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457905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8375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69599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22156313"/>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21623510"/>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83952273"/>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47549910"/>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2814072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10.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5.xml"/><Relationship Id="rId14" Type="http://schemas.openxmlformats.org/officeDocument/2006/relationships/image" Target="../media/image1.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7.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8.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9.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9971871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89281210"/>
      </p:ext>
    </p:extLst>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ADB1C453-A542-8641-B628-E6817479E8A2}" type="datetime1">
              <a:rPr lang="en-US">
                <a:ea typeface="ＭＳ Ｐゴシック" charset="0"/>
                <a:cs typeface="ＭＳ Ｐゴシック" charset="0"/>
              </a:rPr>
              <a:pPr fontAlgn="base">
                <a:spcBef>
                  <a:spcPct val="0"/>
                </a:spcBef>
                <a:spcAft>
                  <a:spcPct val="0"/>
                </a:spcAft>
                <a:defRPr/>
              </a:pPr>
              <a:t>8/12/16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ea typeface="ＭＳ Ｐゴシック" pitchFamily="-107" charset="-128"/>
                <a:cs typeface="ＭＳ Ｐゴシック" pitchFamily="-107"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E3849AE6-0BBB-B34D-AB5F-B0DD2270C46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593356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fontAlgn="base">
              <a:spcBef>
                <a:spcPct val="0"/>
              </a:spcBef>
              <a:spcAft>
                <a:spcPct val="0"/>
              </a:spcAft>
              <a:defRPr/>
            </a:pPr>
            <a:fld id="{99E5EBB5-CC89-CB4E-8A18-ECC5C36B2FF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3910873"/>
      </p:ext>
    </p:extLst>
  </p:cSld>
  <p:clrMap bg1="lt1" tx1="dk1" bg2="lt2" tx2="dk2" accent1="accent1" accent2="accent2" accent3="accent3" accent4="accent4" accent5="accent5" accent6="accent6" hlink="hlink" folHlink="folHlink"/>
  <p:sldLayoutIdLst>
    <p:sldLayoutId id="2147483796" r:id="rId1"/>
    <p:sldLayoutId id="2147483797"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32842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n-ea"/>
                <a:cs typeface="+mn-cs"/>
              </a:defRPr>
            </a:lvl1pPr>
          </a:lstStyle>
          <a:p>
            <a:pPr defTabSz="9144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n-ea"/>
                <a:cs typeface="+mn-cs"/>
              </a:defRPr>
            </a:lvl1pPr>
          </a:lstStyle>
          <a:p>
            <a:pPr defTabSz="9144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cs typeface="+mn-cs"/>
              </a:defRPr>
            </a:lvl1pPr>
          </a:lstStyle>
          <a:p>
            <a:pPr defTabSz="914400" fontAlgn="base">
              <a:spcBef>
                <a:spcPct val="0"/>
              </a:spcBef>
              <a:spcAft>
                <a:spcPct val="0"/>
              </a:spcAft>
              <a:defRPr/>
            </a:pPr>
            <a:fld id="{8F253B94-B567-0E4F-ABD9-9C893412C805}"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34994215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txStyles>
    <p:titleStyle>
      <a:lvl1pPr algn="ctr"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6719B9D-CB55-894E-AE4C-433B2311B719}"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22244132"/>
      </p:ext>
    </p:extLst>
  </p:cSld>
  <p:clrMap bg1="lt1" tx1="dk1" bg2="lt2" tx2="dk2" accent1="accent1" accent2="accent2" accent3="accent3" accent4="accent4" accent5="accent5" accent6="accent6" hlink="hlink" folHlink="folHlink"/>
  <p:sldLayoutIdLst>
    <p:sldLayoutId id="2147484007" r:id="rId1"/>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8882"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5FC306F1-0E94-5849-B1C2-A6D9C2292B99}"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358434813"/>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xmlns:p14="http://schemas.microsoft.com/office/powerpoint/2010/mai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2FE445C5-F14B-A440-8E36-F1CF252E1702}"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smtClean="0">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6931554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2953"/>
      </p:ext>
    </p:extLst>
  </p:cSld>
  <p:clrMap bg1="dk2" tx1="lt1" bg2="dk1"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6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6.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pn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9.xml"/><Relationship Id="rId3"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5.jpeg"/><Relationship Id="rId3"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40.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05.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Genesis 14</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213100"/>
            <a:ext cx="9143999" cy="2192338"/>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Our Christmas Priest </a:t>
            </a:r>
          </a:p>
        </p:txBody>
      </p:sp>
      <p:sp>
        <p:nvSpPr>
          <p:cNvPr id="5" name="Rectangle 2"/>
          <p:cNvSpPr txBox="1">
            <a:spLocks noChangeArrowheads="1"/>
          </p:cNvSpPr>
          <p:nvPr/>
        </p:nvSpPr>
        <p:spPr bwMode="auto">
          <a:xfrm>
            <a:off x="190500" y="1"/>
            <a:ext cx="8953500" cy="965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The Christmas You Never Knew</a:t>
            </a:r>
            <a:endParaRPr lang="en-US" sz="3600" b="1" i="1" dirty="0">
              <a:effectLst>
                <a:glow rad="127000">
                  <a:schemeClr val="tx1"/>
                </a:glow>
              </a:effectLst>
              <a:latin typeface="Arial" charset="0"/>
              <a:ea typeface="ＭＳ Ｐゴシック" charset="0"/>
              <a:cs typeface="ＭＳ Ｐゴシック" charset="0"/>
            </a:endParaRP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216024" y="5445224"/>
            <a:ext cx="7308304" cy="1143000"/>
          </a:xfrm>
          <a:extLst/>
        </p:spPr>
        <p:txBody>
          <a:bodyPr/>
          <a:lstStyle/>
          <a:p>
            <a:pPr algn="l" eaLnBrk="1" hangingPunct="1">
              <a:defRPr/>
            </a:pPr>
            <a:r>
              <a:rPr lang="en-US" dirty="0" smtClean="0">
                <a:effectLst>
                  <a:glow rad="190500">
                    <a:schemeClr val="tx1"/>
                  </a:glow>
                </a:effectLst>
              </a:rPr>
              <a:t>Up to 2 years later…</a:t>
            </a:r>
            <a:endParaRPr lang="en-US" dirty="0">
              <a:effectLst>
                <a:glow rad="190500">
                  <a:schemeClr val="tx1"/>
                </a:glow>
              </a:effectLst>
            </a:endParaRPr>
          </a:p>
        </p:txBody>
      </p:sp>
    </p:spTree>
    <p:extLst>
      <p:ext uri="{BB962C8B-B14F-4D97-AF65-F5344CB8AC3E}">
        <p14:creationId xmlns:p14="http://schemas.microsoft.com/office/powerpoint/2010/main" val="18163609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descr="wiseman gifts ola18422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0"/>
            <a:ext cx="6532563" cy="1066800"/>
          </a:xfrm>
        </p:spPr>
        <p:txBody>
          <a:bodyPr anchor="b"/>
          <a:lstStyle/>
          <a:p>
            <a:pPr algn="l">
              <a:defRPr/>
            </a:pPr>
            <a:r>
              <a:rPr lang="en-US" sz="7200" b="1" dirty="0" smtClean="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Significant Gifts:</a:t>
            </a:r>
            <a:endPar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4" name="Title 1"/>
          <p:cNvSpPr txBox="1">
            <a:spLocks/>
          </p:cNvSpPr>
          <p:nvPr/>
        </p:nvSpPr>
        <p:spPr bwMode="auto">
          <a:xfrm>
            <a:off x="-36513" y="2205038"/>
            <a:ext cx="4392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Gold</a:t>
            </a:r>
            <a:endParaRPr lang="en-US" sz="7200" b="1"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5" name="Title 1"/>
          <p:cNvSpPr txBox="1">
            <a:spLocks/>
          </p:cNvSpPr>
          <p:nvPr/>
        </p:nvSpPr>
        <p:spPr bwMode="auto">
          <a:xfrm>
            <a:off x="3132138" y="1125538"/>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Frankincense</a:t>
            </a:r>
            <a:endParaRPr lang="en-US" sz="7200" b="1"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6" name="Title 1"/>
          <p:cNvSpPr txBox="1">
            <a:spLocks/>
          </p:cNvSpPr>
          <p:nvPr/>
        </p:nvSpPr>
        <p:spPr bwMode="auto">
          <a:xfrm>
            <a:off x="2916238" y="4437063"/>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7200" b="1"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Myrrh</a:t>
            </a:r>
            <a:endParaRPr lang="en-US" sz="7200" b="1"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6060154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2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025"/>
            <a:ext cx="9144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09" name="Rectangle 2"/>
          <p:cNvSpPr>
            <a:spLocks noGrp="1" noChangeArrowheads="1"/>
          </p:cNvSpPr>
          <p:nvPr>
            <p:ph type="ctrTitle"/>
          </p:nvPr>
        </p:nvSpPr>
        <p:spPr>
          <a:xfrm>
            <a:off x="179388" y="33338"/>
            <a:ext cx="7848600" cy="1235075"/>
          </a:xfrm>
        </p:spPr>
        <p:txBody>
          <a:bodyPr/>
          <a:lstStyle/>
          <a:p>
            <a:pPr algn="l">
              <a:defRPr/>
            </a:pPr>
            <a:r>
              <a:rPr lang="en-US" sz="9600" kern="1200" dirty="0">
                <a:solidFill>
                  <a:srgbClr val="FFFFFF"/>
                </a:solidFill>
                <a:effectLst>
                  <a:glow rad="1524000">
                    <a:prstClr val="black"/>
                  </a:glow>
                  <a:outerShdw blurRad="50800" dist="38100" dir="2700000">
                    <a:srgbClr val="000000">
                      <a:alpha val="43000"/>
                    </a:srgbClr>
                  </a:outerShdw>
                </a:effectLst>
                <a:latin typeface="Monotype Corsiva" charset="0"/>
                <a:ea typeface="ＭＳ Ｐゴシック" charset="0"/>
                <a:cs typeface="Monotype Corsiva" charset="0"/>
              </a:rPr>
              <a:t>Gold</a:t>
            </a:r>
          </a:p>
        </p:txBody>
      </p:sp>
      <p:sp>
        <p:nvSpPr>
          <p:cNvPr id="4" name="Rectangle 2"/>
          <p:cNvSpPr txBox="1">
            <a:spLocks noChangeArrowheads="1"/>
          </p:cNvSpPr>
          <p:nvPr/>
        </p:nvSpPr>
        <p:spPr bwMode="auto">
          <a:xfrm>
            <a:off x="323850" y="1916113"/>
            <a:ext cx="78486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defTabSz="914400">
              <a:defRPr/>
            </a:pPr>
            <a:r>
              <a:rPr lang="en-US" sz="9600"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King</a:t>
            </a:r>
            <a:endParaRPr lang="en-US" sz="96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663" y="2565400"/>
            <a:ext cx="57245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898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76450" y="1557338"/>
            <a:ext cx="706755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8"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13" y="3455988"/>
            <a:ext cx="4198937"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09" name="Rectangle 2"/>
          <p:cNvSpPr>
            <a:spLocks noGrp="1" noChangeArrowheads="1"/>
          </p:cNvSpPr>
          <p:nvPr>
            <p:ph type="ctrTitle"/>
          </p:nvPr>
        </p:nvSpPr>
        <p:spPr>
          <a:xfrm>
            <a:off x="179388" y="33338"/>
            <a:ext cx="7848600" cy="1235075"/>
          </a:xfrm>
        </p:spPr>
        <p:txBody>
          <a:bodyPr/>
          <a:lstStyle/>
          <a:p>
            <a:pPr algn="l">
              <a:defRPr/>
            </a:pPr>
            <a:r>
              <a:rPr lang="en-US" sz="9600" kern="1200" dirty="0" smtClean="0">
                <a:solidFill>
                  <a:srgbClr val="FFFFFF"/>
                </a:solidFill>
                <a:effectLst>
                  <a:glow rad="1524000">
                    <a:prstClr val="black"/>
                  </a:glow>
                  <a:outerShdw blurRad="50800" dist="38100" dir="2700000">
                    <a:srgbClr val="000000">
                      <a:alpha val="43000"/>
                    </a:srgbClr>
                  </a:outerShdw>
                </a:effectLst>
                <a:latin typeface="Monotype Corsiva" charset="0"/>
                <a:ea typeface="ＭＳ Ｐゴシック" charset="0"/>
                <a:cs typeface="Monotype Corsiva" charset="0"/>
              </a:rPr>
              <a:t>Myrrh</a:t>
            </a:r>
            <a:endParaRPr lang="en-US" sz="9600" kern="1200" dirty="0">
              <a:solidFill>
                <a:srgbClr val="FFFFFF"/>
              </a:solidFill>
              <a:effectLst>
                <a:glow rad="15240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4" name="Rectangle 2"/>
          <p:cNvSpPr txBox="1">
            <a:spLocks noChangeArrowheads="1"/>
          </p:cNvSpPr>
          <p:nvPr/>
        </p:nvSpPr>
        <p:spPr bwMode="auto">
          <a:xfrm>
            <a:off x="323850" y="1916113"/>
            <a:ext cx="78486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defTabSz="914400">
              <a:defRPr/>
            </a:pPr>
            <a:r>
              <a:rPr lang="en-US" sz="9600"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Savior</a:t>
            </a:r>
            <a:endParaRPr lang="en-US" sz="96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93900" y="3500438"/>
            <a:ext cx="35147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105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22913" y="1385888"/>
            <a:ext cx="36576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203700"/>
            <a:ext cx="36353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09" name="Rectangle 2"/>
          <p:cNvSpPr>
            <a:spLocks noGrp="1" noChangeArrowheads="1"/>
          </p:cNvSpPr>
          <p:nvPr>
            <p:ph type="ctrTitle"/>
          </p:nvPr>
        </p:nvSpPr>
        <p:spPr>
          <a:xfrm>
            <a:off x="179388" y="33338"/>
            <a:ext cx="7848600" cy="1235075"/>
          </a:xfrm>
        </p:spPr>
        <p:txBody>
          <a:bodyPr/>
          <a:lstStyle/>
          <a:p>
            <a:pPr algn="l">
              <a:defRPr/>
            </a:pPr>
            <a:r>
              <a:rPr lang="en-US" sz="9600" kern="1200" dirty="0" smtClean="0">
                <a:solidFill>
                  <a:srgbClr val="FFFFFF"/>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rPr>
              <a:t>Frankincense</a:t>
            </a:r>
            <a:endParaRPr lang="en-US" sz="9600" kern="1200" dirty="0">
              <a:solidFill>
                <a:srgbClr val="FFFFFF"/>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4" name="Rectangle 2"/>
          <p:cNvSpPr txBox="1">
            <a:spLocks noChangeArrowheads="1"/>
          </p:cNvSpPr>
          <p:nvPr/>
        </p:nvSpPr>
        <p:spPr bwMode="auto">
          <a:xfrm>
            <a:off x="323850" y="1916113"/>
            <a:ext cx="78486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defTabSz="914400">
              <a:defRPr/>
            </a:pPr>
            <a:r>
              <a:rPr lang="en-US" sz="9600"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Priest</a:t>
            </a:r>
            <a:endParaRPr lang="en-US" sz="96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pic>
        <p:nvPicPr>
          <p:cNvPr id="3" name="Picture 2"/>
          <p:cNvPicPr>
            <a:picLocks noChangeAspect="1"/>
          </p:cNvPicPr>
          <p:nvPr/>
        </p:nvPicPr>
        <p:blipFill>
          <a:blip r:embed="rId5"/>
          <a:stretch>
            <a:fillRect/>
          </a:stretch>
        </p:blipFill>
        <p:spPr>
          <a:xfrm>
            <a:off x="2627784" y="2924944"/>
            <a:ext cx="3744416" cy="3744416"/>
          </a:xfrm>
          <a:prstGeom prst="ellipse">
            <a:avLst/>
          </a:prstGeom>
        </p:spPr>
      </p:pic>
    </p:spTree>
    <p:extLst>
      <p:ext uri="{BB962C8B-B14F-4D97-AF65-F5344CB8AC3E}">
        <p14:creationId xmlns:p14="http://schemas.microsoft.com/office/powerpoint/2010/main" val="1525441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1027780"/>
            <a:ext cx="8471548" cy="1143000"/>
          </a:xfrm>
        </p:spPr>
        <p:txBody>
          <a:bodyPr/>
          <a:lstStyle/>
          <a:p>
            <a:pPr eaLnBrk="1" hangingPunct="1">
              <a:defRPr/>
            </a:pPr>
            <a:r>
              <a:rPr lang="en-US" sz="3000" b="1" dirty="0" smtClean="0">
                <a:latin typeface="Arial" charset="0"/>
                <a:cs typeface="+mj-cs"/>
              </a:rPr>
              <a:t>The Gift of </a:t>
            </a:r>
            <a:r>
              <a:rPr lang="en-US" sz="2800" b="1" dirty="0" smtClean="0">
                <a:solidFill>
                  <a:srgbClr val="000000"/>
                </a:solidFill>
                <a:latin typeface="Arial" charset="0"/>
              </a:rPr>
              <a:t>Frankincense </a:t>
            </a:r>
            <a:br>
              <a:rPr lang="en-US" sz="2800" b="1" dirty="0" smtClean="0">
                <a:solidFill>
                  <a:srgbClr val="000000"/>
                </a:solidFill>
                <a:latin typeface="Arial" charset="0"/>
              </a:rPr>
            </a:br>
            <a:r>
              <a:rPr lang="en-US" sz="2800" b="1" dirty="0" smtClean="0">
                <a:solidFill>
                  <a:srgbClr val="000000"/>
                </a:solidFill>
                <a:latin typeface="Arial" charset="0"/>
              </a:rPr>
              <a:t>(Christ as High Priest)</a:t>
            </a:r>
            <a:endParaRPr lang="en-US" sz="3000" b="1" dirty="0">
              <a:latin typeface="Arial" charset="0"/>
              <a:cs typeface="+mj-cs"/>
            </a:endParaRPr>
          </a:p>
        </p:txBody>
      </p:sp>
      <p:sp>
        <p:nvSpPr>
          <p:cNvPr id="27651" name="Rectangle 3"/>
          <p:cNvSpPr>
            <a:spLocks noChangeArrowheads="1"/>
          </p:cNvSpPr>
          <p:nvPr/>
        </p:nvSpPr>
        <p:spPr bwMode="auto">
          <a:xfrm>
            <a:off x="762000" y="2286000"/>
            <a:ext cx="60960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defRPr/>
            </a:pPr>
            <a:endParaRPr lang="en-US" sz="3100" b="1">
              <a:solidFill>
                <a:srgbClr val="000000"/>
              </a:solidFill>
              <a:latin typeface="Arial" charset="0"/>
              <a:ea typeface="ＭＳ Ｐゴシック" charset="0"/>
              <a:cs typeface="ＭＳ Ｐゴシック" charset="0"/>
            </a:endParaRPr>
          </a:p>
        </p:txBody>
      </p:sp>
      <p:sp>
        <p:nvSpPr>
          <p:cNvPr id="27652" name="Text Box 4"/>
          <p:cNvSpPr txBox="1">
            <a:spLocks noChangeArrowheads="1"/>
          </p:cNvSpPr>
          <p:nvPr/>
        </p:nvSpPr>
        <p:spPr bwMode="auto">
          <a:xfrm>
            <a:off x="914400" y="3581400"/>
            <a:ext cx="739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defTabSz="914400" fontAlgn="base">
              <a:spcBef>
                <a:spcPct val="50000"/>
              </a:spcBef>
              <a:spcAft>
                <a:spcPct val="0"/>
              </a:spcAft>
              <a:defRPr/>
            </a:pPr>
            <a:endParaRPr lang="en-US" sz="1800" smtClean="0">
              <a:solidFill>
                <a:srgbClr val="000000"/>
              </a:solidFill>
              <a:cs typeface="ＭＳ Ｐゴシック" charset="0"/>
            </a:endParaRPr>
          </a:p>
        </p:txBody>
      </p:sp>
      <p:sp>
        <p:nvSpPr>
          <p:cNvPr id="27654" name="Text Box 8"/>
          <p:cNvSpPr txBox="1">
            <a:spLocks noChangeArrowheads="1"/>
          </p:cNvSpPr>
          <p:nvPr/>
        </p:nvSpPr>
        <p:spPr bwMode="auto">
          <a:xfrm>
            <a:off x="551980" y="2209800"/>
            <a:ext cx="7997268"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defTabSz="914400" fontAlgn="base">
              <a:spcBef>
                <a:spcPct val="50000"/>
              </a:spcBef>
              <a:spcAft>
                <a:spcPct val="0"/>
              </a:spcAft>
              <a:defRPr/>
            </a:pPr>
            <a:r>
              <a:rPr lang="en-US" sz="2600" b="1" dirty="0" smtClean="0">
                <a:solidFill>
                  <a:srgbClr val="000000"/>
                </a:solidFill>
                <a:cs typeface="ＭＳ Ｐゴシック" charset="0"/>
              </a:rPr>
              <a:t>"And the L</a:t>
            </a:r>
            <a:r>
              <a:rPr lang="en-US" sz="2400" b="1" dirty="0" smtClean="0">
                <a:solidFill>
                  <a:srgbClr val="000000"/>
                </a:solidFill>
                <a:cs typeface="ＭＳ Ｐゴシック" charset="0"/>
              </a:rPr>
              <a:t>ORD</a:t>
            </a:r>
            <a:r>
              <a:rPr lang="en-US" sz="2600" b="1" dirty="0" smtClean="0">
                <a:solidFill>
                  <a:srgbClr val="000000"/>
                </a:solidFill>
                <a:cs typeface="ＭＳ Ｐゴシック" charset="0"/>
              </a:rPr>
              <a:t> said to Moses: </a:t>
            </a:r>
            <a:r>
              <a:rPr lang="fr-FR" sz="2600" b="1" dirty="0" smtClean="0">
                <a:solidFill>
                  <a:srgbClr val="000000"/>
                </a:solidFill>
                <a:cs typeface="ＭＳ Ｐゴシック" charset="0"/>
              </a:rPr>
              <a:t>'</a:t>
            </a:r>
            <a:r>
              <a:rPr lang="en-US" sz="2600" b="1" dirty="0" smtClean="0">
                <a:solidFill>
                  <a:srgbClr val="000000"/>
                </a:solidFill>
                <a:cs typeface="ＭＳ Ｐゴシック" charset="0"/>
              </a:rPr>
              <a:t>Take… pure </a:t>
            </a:r>
            <a:r>
              <a:rPr lang="en-US" sz="2600" b="1" u="sng" dirty="0" smtClean="0">
                <a:solidFill>
                  <a:srgbClr val="000000"/>
                </a:solidFill>
                <a:cs typeface="ＭＳ Ｐゴシック" charset="0"/>
              </a:rPr>
              <a:t>frankincense</a:t>
            </a:r>
            <a:r>
              <a:rPr lang="en-US" sz="2600" b="1" dirty="0" smtClean="0">
                <a:solidFill>
                  <a:srgbClr val="000000"/>
                </a:solidFill>
                <a:cs typeface="ＭＳ Ｐゴシック" charset="0"/>
              </a:rPr>
              <a:t> with these sweet spices; there shall be equal amounts of each. You shall make of these an incense… and put some of it before the Testimony in the tabernacle of meeting where I will meet with you. It shall be most holy to you. But as for the incense which you shall make, you shall not make any for yourselves, according to its composition. It shall be to you holy for the L</a:t>
            </a:r>
            <a:r>
              <a:rPr lang="en-US" sz="2400" b="1" dirty="0" smtClean="0">
                <a:solidFill>
                  <a:srgbClr val="000000"/>
                </a:solidFill>
                <a:cs typeface="ＭＳ Ｐゴシック" charset="0"/>
              </a:rPr>
              <a:t>ORD</a:t>
            </a:r>
            <a:r>
              <a:rPr lang="fr-FR" sz="2600" b="1" dirty="0" smtClean="0">
                <a:solidFill>
                  <a:srgbClr val="000000"/>
                </a:solidFill>
                <a:cs typeface="ＭＳ Ｐゴシック" charset="0"/>
              </a:rPr>
              <a:t>'"</a:t>
            </a:r>
            <a:r>
              <a:rPr lang="en-US" sz="2600" b="1" dirty="0" smtClean="0">
                <a:solidFill>
                  <a:srgbClr val="000000"/>
                </a:solidFill>
                <a:cs typeface="ＭＳ Ｐゴシック" charset="0"/>
              </a:rPr>
              <a:t> (Exodus 30:34-37).</a:t>
            </a:r>
          </a:p>
        </p:txBody>
      </p:sp>
    </p:spTree>
    <p:extLst>
      <p:ext uri="{BB962C8B-B14F-4D97-AF65-F5344CB8AC3E}">
        <p14:creationId xmlns:p14="http://schemas.microsoft.com/office/powerpoint/2010/main" val="36989298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hristmas_decorations_in_Braga_(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73254"/>
          </a:xfrm>
          <a:prstGeom prst="rect">
            <a:avLst/>
          </a:prstGeom>
        </p:spPr>
      </p:pic>
      <p:sp>
        <p:nvSpPr>
          <p:cNvPr id="900098" name="Rectangle 2"/>
          <p:cNvSpPr>
            <a:spLocks noGrp="1" noChangeArrowheads="1"/>
          </p:cNvSpPr>
          <p:nvPr>
            <p:ph type="ctrTitle"/>
          </p:nvPr>
        </p:nvSpPr>
        <p:spPr>
          <a:xfrm>
            <a:off x="190501" y="3282156"/>
            <a:ext cx="8636000" cy="2951163"/>
          </a:xfrm>
          <a:effectLst>
            <a:outerShdw blurRad="63500" dist="35921" dir="2700000" algn="ctr" rotWithShape="0">
              <a:schemeClr val="tx2">
                <a:alpha val="74998"/>
              </a:schemeClr>
            </a:outerShdw>
          </a:effectLst>
          <a:extLst/>
        </p:spPr>
        <p:txBody>
          <a:bodyPr/>
          <a:lstStyle/>
          <a:p>
            <a:pPr>
              <a:defRPr/>
            </a:pPr>
            <a:r>
              <a:rPr lang="en-US" sz="8000" b="1" i="1" dirty="0">
                <a:effectLst>
                  <a:glow rad="127000">
                    <a:schemeClr val="tx1"/>
                  </a:glow>
                </a:effectLst>
                <a:latin typeface="Arial" charset="0"/>
                <a:ea typeface="ＭＳ Ｐゴシック" charset="0"/>
                <a:cs typeface="ＭＳ Ｐゴシック" charset="0"/>
              </a:rPr>
              <a:t>The Christmas You Never Knew</a:t>
            </a:r>
          </a:p>
        </p:txBody>
      </p:sp>
      <p:sp>
        <p:nvSpPr>
          <p:cNvPr id="5" name="Rectangle 2"/>
          <p:cNvSpPr txBox="1">
            <a:spLocks noChangeArrowheads="1"/>
          </p:cNvSpPr>
          <p:nvPr/>
        </p:nvSpPr>
        <p:spPr bwMode="auto">
          <a:xfrm>
            <a:off x="190500" y="1"/>
            <a:ext cx="8953500" cy="965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7102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wiseman gifts ola18422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0"/>
            <a:ext cx="6532563" cy="1066800"/>
          </a:xfrm>
        </p:spPr>
        <p:txBody>
          <a:bodyPr anchor="b"/>
          <a:lstStyle/>
          <a:p>
            <a:pPr algn="l">
              <a:defRPr/>
            </a:pPr>
            <a:r>
              <a:rPr lang="en-US" sz="7200" dirty="0" smtClean="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Significant Gifts:</a:t>
            </a:r>
            <a:endParaRPr lang="en-US" sz="7200"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4" name="Title 1"/>
          <p:cNvSpPr txBox="1">
            <a:spLocks/>
          </p:cNvSpPr>
          <p:nvPr/>
        </p:nvSpPr>
        <p:spPr bwMode="auto">
          <a:xfrm>
            <a:off x="-36513" y="2205038"/>
            <a:ext cx="4392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smtClean="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Gold</a:t>
            </a:r>
            <a:endParaRPr lang="en-US" sz="6000" b="1" dirty="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5" name="Title 1"/>
          <p:cNvSpPr txBox="1">
            <a:spLocks/>
          </p:cNvSpPr>
          <p:nvPr/>
        </p:nvSpPr>
        <p:spPr bwMode="auto">
          <a:xfrm>
            <a:off x="3132138" y="1125538"/>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smtClean="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Frankincense</a:t>
            </a:r>
            <a:endParaRPr lang="en-US" sz="6000" b="1" dirty="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6" name="Title 1"/>
          <p:cNvSpPr txBox="1">
            <a:spLocks/>
          </p:cNvSpPr>
          <p:nvPr/>
        </p:nvSpPr>
        <p:spPr bwMode="auto">
          <a:xfrm>
            <a:off x="2916238" y="4437063"/>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smtClean="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Myrrh</a:t>
            </a:r>
            <a:endParaRPr lang="en-US" sz="6000" b="1" dirty="0">
              <a:solidFill>
                <a:srgbClr val="FFFFFF"/>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7" name="Title 1"/>
          <p:cNvSpPr txBox="1">
            <a:spLocks/>
          </p:cNvSpPr>
          <p:nvPr/>
        </p:nvSpPr>
        <p:spPr bwMode="auto">
          <a:xfrm>
            <a:off x="7938" y="2997200"/>
            <a:ext cx="43926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smtClean="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Ruling King</a:t>
            </a:r>
            <a:endParaRPr lang="en-US" sz="6000" b="1" dirty="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8" name="Title 1"/>
          <p:cNvSpPr txBox="1">
            <a:spLocks/>
          </p:cNvSpPr>
          <p:nvPr/>
        </p:nvSpPr>
        <p:spPr bwMode="auto">
          <a:xfrm>
            <a:off x="3176588" y="1916113"/>
            <a:ext cx="6316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smtClean="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High Priest</a:t>
            </a:r>
            <a:endParaRPr lang="en-US" sz="6000" b="1" dirty="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9" name="Title 1"/>
          <p:cNvSpPr txBox="1">
            <a:spLocks/>
          </p:cNvSpPr>
          <p:nvPr/>
        </p:nvSpPr>
        <p:spPr bwMode="auto">
          <a:xfrm>
            <a:off x="2960688" y="5229225"/>
            <a:ext cx="6316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6000" b="1" dirty="0" smtClean="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rPr>
              <a:t>Redeeming Savior</a:t>
            </a:r>
            <a:endParaRPr lang="en-US" sz="6000" b="1" dirty="0">
              <a:solidFill>
                <a:srgbClr val="FFFF00"/>
              </a:solidFill>
              <a:effectLst>
                <a:glow rad="177800">
                  <a:srgbClr val="000000"/>
                </a:glow>
                <a:outerShdw blurRad="50800" dist="38100" dir="2700000">
                  <a:srgbClr val="000000">
                    <a:alpha val="43000"/>
                  </a:srgbClr>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713465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800" decel="100000"/>
                                        <p:tgtEl>
                                          <p:spTgt spid="8"/>
                                        </p:tgtEl>
                                      </p:cBhvr>
                                    </p:animEffect>
                                    <p:anim calcmode="lin" valueType="num">
                                      <p:cBhvr>
                                        <p:cTn id="28" dur="800" decel="100000" fill="hold"/>
                                        <p:tgtEl>
                                          <p:spTgt spid="8"/>
                                        </p:tgtEl>
                                        <p:attrNameLst>
                                          <p:attrName>style.rotation</p:attrName>
                                        </p:attrNameLst>
                                      </p:cBhvr>
                                      <p:tavLst>
                                        <p:tav tm="0">
                                          <p:val>
                                            <p:fltVal val="-90"/>
                                          </p:val>
                                        </p:tav>
                                        <p:tav tm="100000">
                                          <p:val>
                                            <p:fltVal val="0"/>
                                          </p:val>
                                        </p:tav>
                                      </p:tavLst>
                                    </p:anim>
                                    <p:anim calcmode="lin" valueType="num">
                                      <p:cBhvr>
                                        <p:cTn id="29" dur="800" decel="100000" fill="hold"/>
                                        <p:tgtEl>
                                          <p:spTgt spid="8"/>
                                        </p:tgtEl>
                                        <p:attrNameLst>
                                          <p:attrName>ppt_x</p:attrName>
                                        </p:attrNameLst>
                                      </p:cBhvr>
                                      <p:tavLst>
                                        <p:tav tm="0">
                                          <p:val>
                                            <p:strVal val="#ppt_x+0.4"/>
                                          </p:val>
                                        </p:tav>
                                        <p:tav tm="100000">
                                          <p:val>
                                            <p:strVal val="#ppt_x-0.05"/>
                                          </p:val>
                                        </p:tav>
                                      </p:tavLst>
                                    </p:anim>
                                    <p:anim calcmode="lin" valueType="num">
                                      <p:cBhvr>
                                        <p:cTn id="30" dur="800" decel="100000" fill="hold"/>
                                        <p:tgtEl>
                                          <p:spTgt spid="8"/>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3536" y="-27384"/>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smtClean="0">
                <a:latin typeface="Times"/>
                <a:cs typeface="Times"/>
              </a:rPr>
              <a:t>Abraham</a:t>
            </a:r>
            <a:endParaRPr lang="en-US" sz="6000" b="1" spc="-300" dirty="0">
              <a:latin typeface="Times"/>
              <a:cs typeface="Times"/>
            </a:endParaRPr>
          </a:p>
        </p:txBody>
      </p:sp>
      <p:sp>
        <p:nvSpPr>
          <p:cNvPr id="3" name="Rectangle 2"/>
          <p:cNvSpPr/>
          <p:nvPr/>
        </p:nvSpPr>
        <p:spPr>
          <a:xfrm>
            <a:off x="12057884" y="2338592"/>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en-US" sz="11500" b="1" dirty="0" smtClean="0">
                <a:ln w="11430"/>
                <a:solidFill>
                  <a:srgbClr val="490000"/>
                </a:solidFill>
                <a:effectLst>
                  <a:outerShdw blurRad="80000" dist="40000" dir="5040000" algn="tl">
                    <a:srgbClr val="000000">
                      <a:alpha val="30000"/>
                    </a:srgbClr>
                  </a:outerShdw>
                </a:effectLst>
                <a:latin typeface="Times"/>
                <a:ea typeface="ヒラギノ角ゴ Pro W3"/>
                <a:cs typeface="Times"/>
              </a:rPr>
              <a:t>Abraham</a:t>
            </a:r>
            <a:endParaRPr 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endParaRPr>
          </a:p>
        </p:txBody>
      </p:sp>
      <p:sp>
        <p:nvSpPr>
          <p:cNvPr id="6" name="Rectangle 5"/>
          <p:cNvSpPr/>
          <p:nvPr/>
        </p:nvSpPr>
        <p:spPr>
          <a:xfrm>
            <a:off x="9939263" y="2830521"/>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smtClean="0">
                <a:ln w="11430"/>
                <a:solidFill>
                  <a:srgbClr val="FFCC66"/>
                </a:solidFill>
                <a:effectLst>
                  <a:outerShdw blurRad="80000" dist="40000" dir="5040000" algn="tl">
                    <a:srgbClr val="000000">
                      <a:alpha val="30000"/>
                    </a:srgbClr>
                  </a:outerShdw>
                </a:effectLst>
                <a:latin typeface="Times"/>
                <a:ea typeface="ヒラギノ角ゴ Pro W3"/>
                <a:cs typeface="Times"/>
              </a:rPr>
              <a:t>Heroes of the Faith</a:t>
            </a:r>
            <a:endParaRPr lang="en-US" sz="3200" b="1" dirty="0">
              <a:ln w="11430"/>
              <a:solidFill>
                <a:srgbClr val="FFCC66"/>
              </a:solidFill>
              <a:effectLst>
                <a:outerShdw blurRad="80000" dist="40000" dir="5040000" algn="tl">
                  <a:srgbClr val="000000">
                    <a:alpha val="30000"/>
                  </a:srgbClr>
                </a:outerShdw>
              </a:effectLst>
              <a:latin typeface="Times"/>
              <a:ea typeface="ヒラギノ角ゴ Pro W3"/>
              <a:cs typeface="Times"/>
            </a:endParaRPr>
          </a:p>
        </p:txBody>
      </p:sp>
    </p:spTree>
    <p:extLst>
      <p:ext uri="{BB962C8B-B14F-4D97-AF65-F5344CB8AC3E}">
        <p14:creationId xmlns:p14="http://schemas.microsoft.com/office/powerpoint/2010/main" val="4806067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p:cNvPicPr>
            <a:picLocks noGrp="1" noChangeAspect="1" noChangeArrowheads="1"/>
          </p:cNvPicPr>
          <p:nvPr>
            <p:ph type="body" idx="1"/>
          </p:nvPr>
        </p:nvPicPr>
        <p:blipFill>
          <a:blip r:embed="rId3">
            <a:lum bright="-32000"/>
            <a:extLst>
              <a:ext uri="{28A0092B-C50C-407E-A947-70E740481C1C}">
                <a14:useLocalDpi xmlns:a14="http://schemas.microsoft.com/office/drawing/2010/main"/>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381000"/>
            <a:ext cx="6400800" cy="838200"/>
          </a:xfrm>
          <a:solidFill>
            <a:srgbClr val="00FFFF"/>
          </a:solidFill>
        </p:spPr>
        <p:txBody>
          <a:bodyPr/>
          <a:lstStyle/>
          <a:p>
            <a:pPr eaLnBrk="1" hangingPunct="1">
              <a:defRPr/>
            </a:pPr>
            <a:r>
              <a:rPr lang="en-US">
                <a:solidFill>
                  <a:schemeClr val="bg1"/>
                </a:solidFill>
                <a:latin typeface="Arial"/>
                <a:ea typeface="ＭＳ Ｐゴシック" charset="0"/>
                <a:cs typeface="Arial"/>
              </a:rPr>
              <a:t>The Land of Abraham</a:t>
            </a:r>
          </a:p>
        </p:txBody>
      </p:sp>
      <p:sp>
        <p:nvSpPr>
          <p:cNvPr id="651268" name="Text Box 4"/>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t" hangingPunct="0">
              <a:spcBef>
                <a:spcPct val="50000"/>
              </a:spcBef>
              <a:spcAft>
                <a:spcPct val="0"/>
              </a:spcAft>
              <a:defRPr/>
            </a:pPr>
            <a:r>
              <a:rPr lang="en-US" b="1" smtClean="0">
                <a:solidFill>
                  <a:srgbClr val="FFFFFF"/>
                </a:solidFill>
                <a:effectLst>
                  <a:outerShdw blurRad="38100" dist="38100" dir="2700000" algn="tl">
                    <a:srgbClr val="000000"/>
                  </a:outerShdw>
                </a:effectLst>
                <a:latin typeface="Arial"/>
                <a:cs typeface="Arial"/>
              </a:rPr>
              <a:t>93</a:t>
            </a: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pitchFamily="-112" charset="-128"/>
              <a:cs typeface="Arial"/>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Egypt</a:t>
            </a:r>
          </a:p>
        </p:txBody>
      </p:sp>
      <p:sp>
        <p:nvSpPr>
          <p:cNvPr id="651271" name="Text Box 7"/>
          <p:cNvSpPr txBox="1">
            <a:spLocks noChangeArrowheads="1"/>
          </p:cNvSpPr>
          <p:nvPr/>
        </p:nvSpPr>
        <p:spPr bwMode="auto">
          <a:xfrm>
            <a:off x="5943600" y="2971800"/>
            <a:ext cx="220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latin typeface="Arial"/>
                <a:ea typeface="ＭＳ Ｐゴシック" pitchFamily="-112" charset="-128"/>
                <a:cs typeface="Arial"/>
              </a:rPr>
              <a:t>Tigris</a:t>
            </a: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latin typeface="Arial"/>
                <a:ea typeface="ＭＳ Ｐゴシック" pitchFamily="-112" charset="-128"/>
                <a:cs typeface="Arial"/>
              </a:rPr>
              <a:t>Euphrates</a:t>
            </a: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Canaan</a:t>
            </a:r>
          </a:p>
        </p:txBody>
      </p:sp>
      <p:sp>
        <p:nvSpPr>
          <p:cNvPr id="651274" name="Text Box 10"/>
          <p:cNvSpPr txBox="1">
            <a:spLocks noChangeArrowheads="1"/>
          </p:cNvSpPr>
          <p:nvPr/>
        </p:nvSpPr>
        <p:spPr bwMode="auto">
          <a:xfrm>
            <a:off x="1331640" y="1143000"/>
            <a:ext cx="6480720" cy="584776"/>
          </a:xfrm>
          <a:prstGeom prst="rect">
            <a:avLst/>
          </a:prstGeom>
          <a:noFill/>
          <a:ln w="9525">
            <a:noFill/>
            <a:miter lim="800000"/>
            <a:headEnd/>
            <a:tailEnd/>
          </a:ln>
          <a:effectLst>
            <a:outerShdw blurRad="63500" dist="29783" dir="1514402" algn="ctr" rotWithShape="0">
              <a:schemeClr val="bg2">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12–24</a:t>
            </a: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Haran</a:t>
            </a: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Ur</a:t>
            </a:r>
          </a:p>
        </p:txBody>
      </p:sp>
      <p:sp>
        <p:nvSpPr>
          <p:cNvPr id="304140" name="Text Box 13"/>
          <p:cNvSpPr txBox="1">
            <a:spLocks noChangeArrowheads="1"/>
          </p:cNvSpPr>
          <p:nvPr/>
        </p:nvSpPr>
        <p:spPr bwMode="auto">
          <a:xfrm>
            <a:off x="2555776" y="5517232"/>
            <a:ext cx="6588224" cy="1200328"/>
          </a:xfrm>
          <a:prstGeom prst="rect">
            <a:avLst/>
          </a:prstGeom>
          <a:solidFill>
            <a:schemeClr val="bg2"/>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rgbClr val="FFFFFF"/>
                </a:solidFill>
                <a:latin typeface="Arial"/>
                <a:cs typeface="Arial"/>
              </a:rPr>
              <a:t>Abraham used to worship the god Sin.  After his call he migrated </a:t>
            </a:r>
            <a:r>
              <a:rPr lang="en-US" altLang="zh-CN" b="1" dirty="0" smtClean="0">
                <a:solidFill>
                  <a:srgbClr val="FFFFFF"/>
                </a:solidFill>
                <a:latin typeface="Arial"/>
                <a:cs typeface="Arial"/>
              </a:rPr>
              <a:t>west </a:t>
            </a:r>
            <a:r>
              <a:rPr lang="en-US" altLang="zh-CN" b="1" dirty="0">
                <a:solidFill>
                  <a:srgbClr val="FFFFFF"/>
                </a:solidFill>
                <a:latin typeface="Arial"/>
                <a:cs typeface="Arial"/>
              </a:rPr>
              <a:t>to obey God but he </a:t>
            </a:r>
            <a:r>
              <a:rPr lang="en-US" altLang="zh-CN" b="1" dirty="0" err="1" smtClean="0">
                <a:solidFill>
                  <a:srgbClr val="FFFFFF"/>
                </a:solidFill>
                <a:latin typeface="Arial"/>
                <a:cs typeface="Arial"/>
              </a:rPr>
              <a:t>didn</a:t>
            </a:r>
            <a:r>
              <a:rPr lang="fr-FR" altLang="ja-JP" b="1" dirty="0" smtClean="0">
                <a:solidFill>
                  <a:srgbClr val="FFFFFF"/>
                </a:solidFill>
                <a:latin typeface="Arial"/>
                <a:cs typeface="Arial"/>
              </a:rPr>
              <a:t>'</a:t>
            </a:r>
            <a:r>
              <a:rPr lang="en-US" altLang="ja-JP" b="1" dirty="0" smtClean="0">
                <a:solidFill>
                  <a:srgbClr val="FFFFFF"/>
                </a:solidFill>
                <a:latin typeface="Arial"/>
                <a:cs typeface="Arial"/>
              </a:rPr>
              <a:t>t </a:t>
            </a:r>
            <a:r>
              <a:rPr lang="en-US" altLang="ja-JP" b="1" dirty="0">
                <a:solidFill>
                  <a:srgbClr val="FFFFFF"/>
                </a:solidFill>
                <a:latin typeface="Arial"/>
                <a:cs typeface="Arial"/>
              </a:rPr>
              <a:t>know where he was going!</a:t>
            </a:r>
            <a:endParaRPr lang="en-US" altLang="zh-CN" b="1" dirty="0">
              <a:solidFill>
                <a:srgbClr val="FFFFFF"/>
              </a:solidFill>
              <a:latin typeface="Arial"/>
              <a:cs typeface="Arial"/>
            </a:endParaRPr>
          </a:p>
        </p:txBody>
      </p:sp>
    </p:spTree>
    <p:extLst>
      <p:ext uri="{BB962C8B-B14F-4D97-AF65-F5344CB8AC3E}">
        <p14:creationId xmlns:p14="http://schemas.microsoft.com/office/powerpoint/2010/main" val="298781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autoUpdateAnimBg="0"/>
      <p:bldP spid="651273" grpId="0" autoUpdateAnimBg="0"/>
      <p:bldP spid="651275" grpId="0" autoUpdateAnimBg="0"/>
      <p:bldP spid="65127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585617"/>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Humbug.</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5367130"/>
          </a:xfrm>
          <a:prstGeom prst="rect">
            <a:avLst/>
          </a:prstGeom>
        </p:spPr>
      </p:pic>
    </p:spTree>
    <p:extLst>
      <p:ext uri="{BB962C8B-B14F-4D97-AF65-F5344CB8AC3E}">
        <p14:creationId xmlns:p14="http://schemas.microsoft.com/office/powerpoint/2010/main" val="324403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solidFill>
                  <a:schemeClr val="bg1"/>
                </a:solidFill>
              </a:rPr>
              <a:t>"By Faith…" (Hebrews 11)</a:t>
            </a:r>
            <a:endParaRPr lang="en-US" b="1" dirty="0">
              <a:solidFill>
                <a:schemeClr val="bg1"/>
              </a:solidFill>
            </a:endParaRPr>
          </a:p>
        </p:txBody>
      </p:sp>
      <p:sp>
        <p:nvSpPr>
          <p:cNvPr id="5" name="Title 1"/>
          <p:cNvSpPr txBox="1">
            <a:spLocks/>
          </p:cNvSpPr>
          <p:nvPr/>
        </p:nvSpPr>
        <p:spPr bwMode="auto">
          <a:xfrm>
            <a:off x="3203847" y="620688"/>
            <a:ext cx="5834327" cy="518457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dirty="0" smtClean="0">
                <a:effectLst>
                  <a:glow rad="127000">
                    <a:srgbClr val="000000">
                      <a:alpha val="96000"/>
                    </a:srgbClr>
                  </a:glow>
                </a:effectLst>
                <a:latin typeface="Arial"/>
              </a:rPr>
              <a:t>"It </a:t>
            </a:r>
            <a:r>
              <a:rPr lang="en-US" sz="2800" dirty="0">
                <a:effectLst>
                  <a:glow rad="127000">
                    <a:srgbClr val="000000">
                      <a:alpha val="96000"/>
                    </a:srgbClr>
                  </a:glow>
                </a:effectLst>
                <a:latin typeface="Arial"/>
              </a:rPr>
              <a:t>was by faith that Abraham obeyed when God called him to leave home and go to another land that God would give him as his inheritance. He went without knowing where he was </a:t>
            </a:r>
            <a:r>
              <a:rPr lang="en-US" sz="2800" dirty="0" smtClean="0">
                <a:effectLst>
                  <a:glow rad="127000">
                    <a:srgbClr val="000000">
                      <a:alpha val="96000"/>
                    </a:srgbClr>
                  </a:glow>
                </a:effectLst>
                <a:latin typeface="Arial"/>
              </a:rPr>
              <a:t>going" </a:t>
            </a:r>
            <a:r>
              <a:rPr lang="en-US" sz="2800" dirty="0">
                <a:effectLst>
                  <a:glow rad="127000">
                    <a:srgbClr val="000000">
                      <a:alpha val="96000"/>
                    </a:srgbClr>
                  </a:glow>
                </a:effectLst>
                <a:latin typeface="Arial"/>
              </a:rPr>
              <a:t>(Heb. 11</a:t>
            </a:r>
            <a:r>
              <a:rPr lang="en-US" sz="2800" dirty="0" smtClean="0">
                <a:effectLst>
                  <a:glow rad="127000">
                    <a:srgbClr val="000000">
                      <a:alpha val="96000"/>
                    </a:srgbClr>
                  </a:glow>
                </a:effectLst>
                <a:latin typeface="Arial"/>
              </a:rPr>
              <a:t>:8 </a:t>
            </a:r>
            <a:r>
              <a:rPr lang="en-US" sz="2400" dirty="0">
                <a:effectLst>
                  <a:glow rad="127000">
                    <a:srgbClr val="000000">
                      <a:alpha val="96000"/>
                    </a:srgbClr>
                  </a:glow>
                </a:effectLst>
                <a:latin typeface="Arial"/>
              </a:rPr>
              <a:t>NLT</a:t>
            </a:r>
            <a:r>
              <a:rPr lang="en-US" sz="2800" dirty="0">
                <a:effectLst>
                  <a:glow rad="127000">
                    <a:srgbClr val="000000">
                      <a:alpha val="96000"/>
                    </a:srgbClr>
                  </a:glow>
                </a:effectLst>
                <a:latin typeface="Arial"/>
              </a:rPr>
              <a:t>)</a:t>
            </a:r>
          </a:p>
        </p:txBody>
      </p:sp>
    </p:spTree>
    <p:extLst>
      <p:ext uri="{BB962C8B-B14F-4D97-AF65-F5344CB8AC3E}">
        <p14:creationId xmlns:p14="http://schemas.microsoft.com/office/powerpoint/2010/main" val="38942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778"/>
            <a:ext cx="9144000" cy="610985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t>"By Faith…" (Hebrews 11)</a:t>
            </a:r>
            <a:endParaRPr lang="en-US" b="1" dirty="0"/>
          </a:p>
        </p:txBody>
      </p:sp>
      <p:sp>
        <p:nvSpPr>
          <p:cNvPr id="5" name="Title 1"/>
          <p:cNvSpPr txBox="1">
            <a:spLocks/>
          </p:cNvSpPr>
          <p:nvPr/>
        </p:nvSpPr>
        <p:spPr bwMode="auto">
          <a:xfrm>
            <a:off x="5580111" y="-99392"/>
            <a:ext cx="3597979" cy="626469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dirty="0" smtClean="0">
                <a:effectLst>
                  <a:glow rad="127000">
                    <a:srgbClr val="000000">
                      <a:alpha val="96000"/>
                    </a:srgbClr>
                  </a:glow>
                </a:effectLst>
                <a:latin typeface="Arial"/>
              </a:rPr>
              <a:t>"And </a:t>
            </a:r>
            <a:r>
              <a:rPr lang="en-US" sz="2800" dirty="0">
                <a:effectLst>
                  <a:glow rad="127000">
                    <a:srgbClr val="000000">
                      <a:alpha val="96000"/>
                    </a:srgbClr>
                  </a:glow>
                </a:effectLst>
                <a:latin typeface="Arial"/>
              </a:rPr>
              <a:t>even when he reached the land God promised him, he lived there by faith—for he was like a foreigner, living in tents. And so did Isaac and Jacob, who inherited the same </a:t>
            </a:r>
            <a:r>
              <a:rPr lang="en-US" sz="2800" dirty="0" smtClean="0">
                <a:effectLst>
                  <a:glow rad="127000">
                    <a:srgbClr val="000000">
                      <a:alpha val="96000"/>
                    </a:srgbClr>
                  </a:glow>
                </a:effectLst>
                <a:latin typeface="Arial"/>
              </a:rPr>
              <a:t>promise" </a:t>
            </a:r>
            <a:br>
              <a:rPr lang="en-US" sz="2800" dirty="0" smtClean="0">
                <a:effectLst>
                  <a:glow rad="127000">
                    <a:srgbClr val="000000">
                      <a:alpha val="96000"/>
                    </a:srgbClr>
                  </a:glow>
                </a:effectLst>
                <a:latin typeface="Arial"/>
              </a:rPr>
            </a:br>
            <a:r>
              <a:rPr lang="en-US" sz="2800" dirty="0" smtClean="0">
                <a:effectLst>
                  <a:glow rad="127000">
                    <a:srgbClr val="000000">
                      <a:alpha val="96000"/>
                    </a:srgbClr>
                  </a:glow>
                </a:effectLst>
                <a:latin typeface="Arial"/>
              </a:rPr>
              <a:t>(</a:t>
            </a:r>
            <a:r>
              <a:rPr lang="en-US" sz="2800" dirty="0">
                <a:effectLst>
                  <a:glow rad="127000">
                    <a:srgbClr val="000000">
                      <a:alpha val="96000"/>
                    </a:srgbClr>
                  </a:glow>
                </a:effectLst>
                <a:latin typeface="Arial"/>
              </a:rPr>
              <a:t>Heb. 11</a:t>
            </a:r>
            <a:r>
              <a:rPr lang="en-US" sz="2800" dirty="0" smtClean="0">
                <a:effectLst>
                  <a:glow rad="127000">
                    <a:srgbClr val="000000">
                      <a:alpha val="96000"/>
                    </a:srgbClr>
                  </a:glow>
                </a:effectLst>
                <a:latin typeface="Arial"/>
              </a:rPr>
              <a:t>:9 </a:t>
            </a:r>
            <a:r>
              <a:rPr lang="en-US" sz="2400" dirty="0">
                <a:effectLst>
                  <a:glow rad="127000">
                    <a:srgbClr val="000000">
                      <a:alpha val="96000"/>
                    </a:srgbClr>
                  </a:glow>
                </a:effectLst>
                <a:latin typeface="Arial"/>
              </a:rPr>
              <a:t>NLT</a:t>
            </a:r>
            <a:r>
              <a:rPr lang="en-US" sz="2800" dirty="0">
                <a:effectLst>
                  <a:glow rad="127000">
                    <a:srgbClr val="000000">
                      <a:alpha val="96000"/>
                    </a:srgbClr>
                  </a:glow>
                </a:effectLst>
                <a:latin typeface="Arial"/>
              </a:rPr>
              <a:t>)</a:t>
            </a:r>
          </a:p>
        </p:txBody>
      </p:sp>
    </p:spTree>
    <p:extLst>
      <p:ext uri="{BB962C8B-B14F-4D97-AF65-F5344CB8AC3E}">
        <p14:creationId xmlns:p14="http://schemas.microsoft.com/office/powerpoint/2010/main" val="1655750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2121093"/>
          </a:xfrm>
          <a:prstGeom prst="rect">
            <a:avLst/>
          </a:prstGeom>
          <a:solidFill>
            <a:schemeClr val="tx1"/>
          </a:solidFill>
          <a:ln>
            <a:noFill/>
          </a:ln>
          <a:effectLst/>
        </p:spPr>
        <p:txBody>
          <a:bodyPr wrap="square" lIns="90488" tIns="44450" rIns="90488" bIns="44450">
            <a:spAutoFit/>
          </a:bodyPr>
          <a:lstStyle/>
          <a:p>
            <a:pPr algn="ctr"/>
            <a:r>
              <a:rPr lang="en-US" sz="4400" b="1" dirty="0" smtClean="0">
                <a:solidFill>
                  <a:srgbClr val="FFFFFF"/>
                </a:solidFill>
                <a:latin typeface="Arial"/>
                <a:cs typeface="Arial"/>
              </a:rPr>
              <a:t>The Land of Canaan</a:t>
            </a:r>
            <a:br>
              <a:rPr lang="en-US" sz="4400" b="1" dirty="0" smtClean="0">
                <a:solidFill>
                  <a:srgbClr val="FFFFFF"/>
                </a:solidFill>
                <a:latin typeface="Arial"/>
                <a:cs typeface="Arial"/>
              </a:rPr>
            </a:br>
            <a:r>
              <a:rPr lang="en-US" sz="4400" b="1" dirty="0" smtClean="0">
                <a:solidFill>
                  <a:srgbClr val="FFFFFF"/>
                </a:solidFill>
                <a:latin typeface="Arial"/>
                <a:cs typeface="Arial"/>
              </a:rPr>
              <a:t>(2000 BC)</a:t>
            </a:r>
            <a:endParaRPr lang="en-US" sz="4400" b="1" dirty="0">
              <a:solidFill>
                <a:srgbClr val="FFFFFF"/>
              </a:solidFill>
              <a:latin typeface="Arial"/>
              <a:cs typeface="Arial"/>
            </a:endParaRPr>
          </a:p>
        </p:txBody>
      </p:sp>
      <p:sp>
        <p:nvSpPr>
          <p:cNvPr id="7" name="TextBox 6"/>
          <p:cNvSpPr txBox="1"/>
          <p:nvPr/>
        </p:nvSpPr>
        <p:spPr>
          <a:xfrm>
            <a:off x="1993046" y="3788087"/>
            <a:ext cx="966931" cy="369332"/>
          </a:xfrm>
          <a:prstGeom prst="rect">
            <a:avLst/>
          </a:prstGeom>
          <a:noFill/>
        </p:spPr>
        <p:txBody>
          <a:bodyPr wrap="none" rtlCol="0">
            <a:spAutoFit/>
          </a:bodyPr>
          <a:lstStyle/>
          <a:p>
            <a:r>
              <a:rPr lang="en-US" b="1" dirty="0" smtClean="0">
                <a:solidFill>
                  <a:srgbClr val="FFFFFF"/>
                </a:solidFill>
                <a:effectLst>
                  <a:glow rad="127000">
                    <a:srgbClr val="000000"/>
                  </a:glow>
                </a:effectLst>
                <a:latin typeface="Arial"/>
                <a:cs typeface="Arial"/>
              </a:rPr>
              <a:t>Sodom</a:t>
            </a:r>
            <a:endParaRPr lang="en-US" b="1" dirty="0">
              <a:solidFill>
                <a:srgbClr val="FFFFFF"/>
              </a:solidFill>
              <a:effectLst>
                <a:glow rad="127000">
                  <a:srgbClr val="000000"/>
                </a:glow>
              </a:effectLst>
              <a:latin typeface="Arial"/>
              <a:cs typeface="Arial"/>
            </a:endParaRPr>
          </a:p>
        </p:txBody>
      </p:sp>
      <p:sp>
        <p:nvSpPr>
          <p:cNvPr id="22" name="TextBox 21"/>
          <p:cNvSpPr txBox="1"/>
          <p:nvPr/>
        </p:nvSpPr>
        <p:spPr>
          <a:xfrm>
            <a:off x="1026115" y="3438195"/>
            <a:ext cx="928785" cy="369332"/>
          </a:xfrm>
          <a:prstGeom prst="rect">
            <a:avLst/>
          </a:prstGeom>
          <a:noFill/>
        </p:spPr>
        <p:txBody>
          <a:bodyPr wrap="none" rtlCol="0">
            <a:spAutoFit/>
          </a:bodyPr>
          <a:lstStyle/>
          <a:p>
            <a:r>
              <a:rPr lang="en-US" b="1" dirty="0" err="1" smtClean="0">
                <a:solidFill>
                  <a:srgbClr val="FFFFFF"/>
                </a:solidFill>
                <a:effectLst>
                  <a:glow rad="127000">
                    <a:srgbClr val="000000"/>
                  </a:glow>
                </a:effectLst>
                <a:latin typeface="Arial"/>
                <a:cs typeface="Arial"/>
              </a:rPr>
              <a:t>Mamre</a:t>
            </a:r>
            <a:endParaRPr lang="en-US" b="1" dirty="0">
              <a:solidFill>
                <a:srgbClr val="FFFFFF"/>
              </a:solidFill>
              <a:effectLst>
                <a:glow rad="127000">
                  <a:srgbClr val="000000"/>
                </a:glow>
              </a:effectLst>
              <a:latin typeface="Arial"/>
              <a:cs typeface="Arial"/>
            </a:endParaRPr>
          </a:p>
        </p:txBody>
      </p:sp>
      <p:sp>
        <p:nvSpPr>
          <p:cNvPr id="31" name="Down Arrow 30"/>
          <p:cNvSpPr/>
          <p:nvPr/>
        </p:nvSpPr>
        <p:spPr bwMode="auto">
          <a:xfrm rot="807564">
            <a:off x="1648080" y="2705899"/>
            <a:ext cx="364628" cy="827998"/>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ndParaRPr>
          </a:p>
        </p:txBody>
      </p:sp>
      <p:sp>
        <p:nvSpPr>
          <p:cNvPr id="34" name="Down Arrow 33"/>
          <p:cNvSpPr/>
          <p:nvPr/>
        </p:nvSpPr>
        <p:spPr bwMode="auto">
          <a:xfrm rot="735336">
            <a:off x="2404125" y="3025018"/>
            <a:ext cx="364628" cy="755999"/>
          </a:xfrm>
          <a:prstGeom prst="downArrow">
            <a:avLst/>
          </a:prstGeom>
          <a:solidFill>
            <a:schemeClr val="accent2">
              <a:lumMod val="40000"/>
              <a:lumOff val="60000"/>
            </a:schemeClr>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36" name="Down Arrow 35"/>
          <p:cNvSpPr/>
          <p:nvPr/>
        </p:nvSpPr>
        <p:spPr bwMode="auto">
          <a:xfrm rot="18209326">
            <a:off x="2192176" y="2554600"/>
            <a:ext cx="364628" cy="396000"/>
          </a:xfrm>
          <a:prstGeom prst="downArrow">
            <a:avLst/>
          </a:prstGeom>
          <a:solidFill>
            <a:schemeClr val="accent2">
              <a:lumMod val="40000"/>
              <a:lumOff val="60000"/>
            </a:schemeClr>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37" name="TextBox 36"/>
          <p:cNvSpPr txBox="1"/>
          <p:nvPr/>
        </p:nvSpPr>
        <p:spPr>
          <a:xfrm>
            <a:off x="1652535" y="2290153"/>
            <a:ext cx="890125" cy="369332"/>
          </a:xfrm>
          <a:prstGeom prst="rect">
            <a:avLst/>
          </a:prstGeom>
          <a:noFill/>
        </p:spPr>
        <p:txBody>
          <a:bodyPr wrap="none" rtlCol="0">
            <a:spAutoFit/>
          </a:bodyPr>
          <a:lstStyle/>
          <a:p>
            <a:r>
              <a:rPr lang="en-US" b="1" dirty="0" smtClean="0">
                <a:solidFill>
                  <a:srgbClr val="FFFFFF"/>
                </a:solidFill>
                <a:effectLst>
                  <a:glow rad="127000">
                    <a:srgbClr val="000000"/>
                  </a:glow>
                </a:effectLst>
                <a:latin typeface="Arial"/>
                <a:cs typeface="Arial"/>
              </a:rPr>
              <a:t>Bethel</a:t>
            </a:r>
            <a:endParaRPr lang="en-US" b="1" dirty="0">
              <a:solidFill>
                <a:srgbClr val="FFFFFF"/>
              </a:solidFill>
              <a:effectLst>
                <a:glow rad="127000">
                  <a:srgbClr val="000000"/>
                </a:glow>
              </a:effectLst>
              <a:latin typeface="Arial"/>
              <a:cs typeface="Arial"/>
            </a:endParaRPr>
          </a:p>
        </p:txBody>
      </p:sp>
      <p:sp>
        <p:nvSpPr>
          <p:cNvPr id="38" name="TextBox 37"/>
          <p:cNvSpPr txBox="1"/>
          <p:nvPr/>
        </p:nvSpPr>
        <p:spPr>
          <a:xfrm>
            <a:off x="4594702" y="3106893"/>
            <a:ext cx="1963398" cy="584776"/>
          </a:xfrm>
          <a:prstGeom prst="rect">
            <a:avLst/>
          </a:prstGeom>
          <a:noFill/>
        </p:spPr>
        <p:txBody>
          <a:bodyPr wrap="none" rtlCol="0">
            <a:spAutoFit/>
          </a:bodyPr>
          <a:lstStyle/>
          <a:p>
            <a:r>
              <a:rPr lang="en-US" sz="3200" b="1" dirty="0" smtClean="0">
                <a:solidFill>
                  <a:srgbClr val="FFFF00"/>
                </a:solidFill>
                <a:effectLst>
                  <a:glow rad="127000">
                    <a:schemeClr val="tx1"/>
                  </a:glow>
                </a:effectLst>
                <a:latin typeface="Arial"/>
                <a:cs typeface="Arial"/>
              </a:rPr>
              <a:t>Abraham</a:t>
            </a:r>
            <a:endParaRPr lang="en-US" sz="3200" b="1" dirty="0">
              <a:solidFill>
                <a:srgbClr val="FFFF00"/>
              </a:solidFill>
              <a:effectLst>
                <a:glow rad="127000">
                  <a:schemeClr val="tx1"/>
                </a:glow>
              </a:effectLst>
              <a:latin typeface="Arial"/>
              <a:cs typeface="Arial"/>
            </a:endParaRPr>
          </a:p>
        </p:txBody>
      </p:sp>
      <p:sp>
        <p:nvSpPr>
          <p:cNvPr id="39" name="Down Arrow 38"/>
          <p:cNvSpPr/>
          <p:nvPr/>
        </p:nvSpPr>
        <p:spPr bwMode="auto">
          <a:xfrm rot="16200000">
            <a:off x="7264634" y="2656370"/>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0" name="TextBox 39"/>
          <p:cNvSpPr txBox="1"/>
          <p:nvPr/>
        </p:nvSpPr>
        <p:spPr>
          <a:xfrm>
            <a:off x="4594702" y="3551155"/>
            <a:ext cx="822661" cy="584776"/>
          </a:xfrm>
          <a:prstGeom prst="rect">
            <a:avLst/>
          </a:prstGeom>
          <a:noFill/>
        </p:spPr>
        <p:txBody>
          <a:bodyPr wrap="none" rtlCol="0">
            <a:spAutoFit/>
          </a:bodyPr>
          <a:lstStyle/>
          <a:p>
            <a:r>
              <a:rPr lang="en-US" sz="3200" b="1" dirty="0" smtClean="0">
                <a:solidFill>
                  <a:schemeClr val="accent2">
                    <a:lumMod val="40000"/>
                    <a:lumOff val="60000"/>
                  </a:schemeClr>
                </a:solidFill>
                <a:effectLst>
                  <a:glow rad="127000">
                    <a:schemeClr val="tx1"/>
                  </a:glow>
                </a:effectLst>
                <a:latin typeface="Arial"/>
                <a:cs typeface="Arial"/>
              </a:rPr>
              <a:t>Lot</a:t>
            </a:r>
            <a:endParaRPr lang="en-US" sz="3200" b="1" dirty="0">
              <a:solidFill>
                <a:schemeClr val="accent2">
                  <a:lumMod val="40000"/>
                  <a:lumOff val="60000"/>
                </a:schemeClr>
              </a:solidFill>
              <a:effectLst>
                <a:glow rad="127000">
                  <a:schemeClr val="tx1"/>
                </a:glow>
              </a:effectLst>
              <a:latin typeface="Arial"/>
              <a:cs typeface="Arial"/>
            </a:endParaRPr>
          </a:p>
        </p:txBody>
      </p:sp>
      <p:sp>
        <p:nvSpPr>
          <p:cNvPr id="41" name="Down Arrow 40"/>
          <p:cNvSpPr/>
          <p:nvPr/>
        </p:nvSpPr>
        <p:spPr bwMode="auto">
          <a:xfrm rot="16200000">
            <a:off x="7264634" y="3100632"/>
            <a:ext cx="364628" cy="1546704"/>
          </a:xfrm>
          <a:prstGeom prst="downArrow">
            <a:avLst/>
          </a:prstGeom>
          <a:solidFill>
            <a:schemeClr val="accent2">
              <a:lumMod val="40000"/>
              <a:lumOff val="60000"/>
            </a:schemeClr>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9065333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t>The Lush Jordan Valley</a:t>
            </a:r>
            <a:endParaRPr lang="en-US" b="1" dirty="0"/>
          </a:p>
        </p:txBody>
      </p:sp>
      <p:sp>
        <p:nvSpPr>
          <p:cNvPr id="5" name="Title 1"/>
          <p:cNvSpPr txBox="1">
            <a:spLocks/>
          </p:cNvSpPr>
          <p:nvPr/>
        </p:nvSpPr>
        <p:spPr bwMode="auto">
          <a:xfrm>
            <a:off x="0" y="116632"/>
            <a:ext cx="9144000" cy="18002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dirty="0" smtClean="0">
                <a:effectLst>
                  <a:glow rad="127000">
                    <a:srgbClr val="000000">
                      <a:alpha val="96000"/>
                    </a:srgbClr>
                  </a:glow>
                </a:effectLst>
              </a:rPr>
              <a:t>"Lot </a:t>
            </a:r>
            <a:r>
              <a:rPr lang="en-US" sz="2800" dirty="0">
                <a:effectLst>
                  <a:glow rad="127000">
                    <a:srgbClr val="000000">
                      <a:alpha val="96000"/>
                    </a:srgbClr>
                  </a:glow>
                </a:effectLst>
              </a:rPr>
              <a:t>took a long look at the fertile plains of the Jordan Valley in the direction of </a:t>
            </a:r>
            <a:r>
              <a:rPr lang="en-US" sz="2800" dirty="0" err="1">
                <a:effectLst>
                  <a:glow rad="127000">
                    <a:srgbClr val="000000">
                      <a:alpha val="96000"/>
                    </a:srgbClr>
                  </a:glow>
                </a:effectLst>
              </a:rPr>
              <a:t>Zoar</a:t>
            </a:r>
            <a:r>
              <a:rPr lang="en-US" sz="2800" dirty="0">
                <a:effectLst>
                  <a:glow rad="127000">
                    <a:srgbClr val="000000">
                      <a:alpha val="96000"/>
                    </a:srgbClr>
                  </a:glow>
                </a:effectLst>
              </a:rPr>
              <a:t>. The whole area was well watered everywhere, like the garden of the </a:t>
            </a:r>
            <a:r>
              <a:rPr lang="en-US" sz="2800" dirty="0" smtClean="0">
                <a:effectLst>
                  <a:glow rad="127000">
                    <a:srgbClr val="000000">
                      <a:alpha val="96000"/>
                    </a:srgbClr>
                  </a:glow>
                </a:effectLst>
              </a:rPr>
              <a:t>L</a:t>
            </a:r>
            <a:r>
              <a:rPr lang="en-US" sz="2400" dirty="0" smtClean="0">
                <a:effectLst>
                  <a:glow rad="127000">
                    <a:srgbClr val="000000">
                      <a:alpha val="96000"/>
                    </a:srgbClr>
                  </a:glow>
                </a:effectLst>
              </a:rPr>
              <a:t>ORD</a:t>
            </a:r>
            <a:r>
              <a:rPr lang="en-US" sz="2800" dirty="0" smtClean="0">
                <a:effectLst>
                  <a:glow rad="127000">
                    <a:srgbClr val="000000">
                      <a:alpha val="96000"/>
                    </a:srgbClr>
                  </a:glow>
                </a:effectLst>
              </a:rPr>
              <a:t>" </a:t>
            </a:r>
            <a:r>
              <a:rPr lang="en-US" sz="2800" dirty="0" smtClean="0">
                <a:effectLst>
                  <a:glow rad="127000">
                    <a:srgbClr val="000000">
                      <a:alpha val="96000"/>
                    </a:srgbClr>
                  </a:glow>
                </a:effectLst>
                <a:latin typeface="Arial"/>
              </a:rPr>
              <a:t>(Gen. 13:10 </a:t>
            </a:r>
            <a:r>
              <a:rPr lang="en-US" sz="2400" dirty="0">
                <a:effectLst>
                  <a:glow rad="127000">
                    <a:srgbClr val="000000">
                      <a:alpha val="96000"/>
                    </a:srgbClr>
                  </a:glow>
                </a:effectLst>
                <a:latin typeface="Arial"/>
              </a:rPr>
              <a:t>NLT</a:t>
            </a:r>
            <a:r>
              <a:rPr lang="en-US" sz="2800" dirty="0">
                <a:effectLst>
                  <a:glow rad="127000">
                    <a:srgbClr val="000000">
                      <a:alpha val="96000"/>
                    </a:srgbClr>
                  </a:glow>
                </a:effectLst>
                <a:latin typeface="Arial"/>
              </a:rPr>
              <a:t>)</a:t>
            </a:r>
          </a:p>
        </p:txBody>
      </p:sp>
    </p:spTree>
    <p:extLst>
      <p:ext uri="{BB962C8B-B14F-4D97-AF65-F5344CB8AC3E}">
        <p14:creationId xmlns:p14="http://schemas.microsoft.com/office/powerpoint/2010/main" val="785838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0160"/>
            <a:ext cx="9144000" cy="60921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3"/>
            <a:ext cx="9144000" cy="717148"/>
          </a:xfrm>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Lot first pitched his tent near Sodom</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2276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2433" y="24055"/>
            <a:ext cx="9370650" cy="68193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3"/>
            <a:ext cx="9144000" cy="717148"/>
          </a:xfrm>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But soon Lot was living in Sodom</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9715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3500" y="224668"/>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Perils of Success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413000"/>
            <a:ext cx="9017000" cy="4445000"/>
          </a:xfrm>
          <a:prstGeom prst="rect">
            <a:avLst/>
          </a:prstGeom>
        </p:spPr>
      </p:pic>
      <p:pic>
        <p:nvPicPr>
          <p:cNvPr id="3" name="Picture 2"/>
          <p:cNvPicPr>
            <a:picLocks noChangeAspect="1"/>
          </p:cNvPicPr>
          <p:nvPr/>
        </p:nvPicPr>
        <p:blipFill>
          <a:blip r:embed="rId4"/>
          <a:stretch>
            <a:fillRect/>
          </a:stretch>
        </p:blipFill>
        <p:spPr>
          <a:xfrm>
            <a:off x="328386" y="1197430"/>
            <a:ext cx="2463800" cy="3289300"/>
          </a:xfrm>
          <a:prstGeom prst="rect">
            <a:avLst/>
          </a:prstGeom>
        </p:spPr>
      </p:pic>
    </p:spTree>
    <p:extLst>
      <p:ext uri="{BB962C8B-B14F-4D97-AF65-F5344CB8AC3E}">
        <p14:creationId xmlns:p14="http://schemas.microsoft.com/office/powerpoint/2010/main" val="4222910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4600" y="-90715"/>
            <a:ext cx="6636774" cy="57512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6186714"/>
            <a:ext cx="9144000" cy="65223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i</a:t>
            </a:r>
            <a:r>
              <a:rPr lang="en-US" sz="2800" b="1" dirty="0" smtClean="0">
                <a:solidFill>
                  <a:srgbClr val="FFFFFF"/>
                </a:solidFill>
                <a:effectLst>
                  <a:glow rad="127000">
                    <a:srgbClr val="000000"/>
                  </a:glow>
                </a:effectLst>
                <a:latin typeface="Arial" charset="0"/>
                <a:ea typeface="ＭＳ Ｐゴシック" charset="0"/>
                <a:cs typeface="ＭＳ Ｐゴシック" charset="0"/>
              </a:rPr>
              <a:t>s not always what you see</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515480"/>
            <a:ext cx="9144000" cy="949731"/>
          </a:xfrm>
          <a:no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SUCCESS</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68316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0" y="47142"/>
            <a:ext cx="9144000" cy="1664748"/>
          </a:xfrm>
        </p:spPr>
        <p:txBody>
          <a:bodyPr/>
          <a:lstStyle/>
          <a:p>
            <a:pPr lvl="0" defTabSz="457200" eaLnBrk="1" hangingPunct="1"/>
            <a:r>
              <a:rPr lang="en-US" sz="4000" kern="1200" dirty="0">
                <a:solidFill>
                  <a:srgbClr val="FFFFFF"/>
                </a:solidFill>
                <a:cs typeface="Arial" charset="0"/>
              </a:rPr>
              <a:t>How should we respond to </a:t>
            </a:r>
            <a:r>
              <a:rPr lang="en-US" sz="4000" kern="1200" dirty="0">
                <a:solidFill>
                  <a:srgbClr val="FFFF00"/>
                </a:solidFill>
                <a:cs typeface="Arial" charset="0"/>
              </a:rPr>
              <a:t>attacks</a:t>
            </a:r>
            <a:r>
              <a:rPr lang="en-US" sz="4000" kern="1200" dirty="0">
                <a:solidFill>
                  <a:srgbClr val="FFFFFF"/>
                </a:solidFill>
                <a:cs typeface="Arial" charset="0"/>
              </a:rPr>
              <a:t> against our faith in God?</a:t>
            </a:r>
          </a:p>
        </p:txBody>
      </p:sp>
      <p:pic>
        <p:nvPicPr>
          <p:cNvPr id="5" name="Picture 4"/>
          <p:cNvPicPr>
            <a:picLocks noChangeAspect="1"/>
          </p:cNvPicPr>
          <p:nvPr/>
        </p:nvPicPr>
        <p:blipFill>
          <a:blip r:embed="rId3"/>
          <a:stretch>
            <a:fillRect/>
          </a:stretch>
        </p:blipFill>
        <p:spPr>
          <a:xfrm>
            <a:off x="0" y="1711890"/>
            <a:ext cx="9144000" cy="5146110"/>
          </a:xfrm>
          <a:prstGeom prst="rect">
            <a:avLst/>
          </a:prstGeom>
        </p:spPr>
      </p:pic>
      <p:sp>
        <p:nvSpPr>
          <p:cNvPr id="9" name="Title 1"/>
          <p:cNvSpPr txBox="1">
            <a:spLocks/>
          </p:cNvSpPr>
          <p:nvPr/>
        </p:nvSpPr>
        <p:spPr bwMode="auto">
          <a:xfrm rot="20505555">
            <a:off x="3561735" y="5181537"/>
            <a:ext cx="3664857" cy="1131318"/>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defTabSz="457200" eaLnBrk="1" hangingPunct="1"/>
            <a:r>
              <a:rPr lang="en-US" sz="4800" kern="1200" dirty="0" smtClean="0">
                <a:solidFill>
                  <a:srgbClr val="FFFFFF"/>
                </a:solidFill>
                <a:cs typeface="Arial" charset="0"/>
              </a:rPr>
              <a:t>2 ways</a:t>
            </a:r>
            <a:endParaRPr lang="en-US" sz="4800" kern="1200" dirty="0">
              <a:solidFill>
                <a:srgbClr val="FFFFFF"/>
              </a:solidFill>
              <a:cs typeface="Arial" charset="0"/>
            </a:endParaRPr>
          </a:p>
        </p:txBody>
      </p:sp>
      <p:sp>
        <p:nvSpPr>
          <p:cNvPr id="10" name="Title 1"/>
          <p:cNvSpPr txBox="1">
            <a:spLocks/>
          </p:cNvSpPr>
          <p:nvPr/>
        </p:nvSpPr>
        <p:spPr bwMode="auto">
          <a:xfrm rot="20505555">
            <a:off x="5648163" y="5598822"/>
            <a:ext cx="3664857" cy="1131318"/>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defTabSz="457200" eaLnBrk="1" hangingPunct="1"/>
            <a:r>
              <a:rPr lang="en-US" sz="4800" kern="1200" dirty="0" smtClean="0">
                <a:solidFill>
                  <a:srgbClr val="FFFFFF"/>
                </a:solidFill>
                <a:cs typeface="Arial" charset="0"/>
              </a:rPr>
              <a:t>Gen. 14</a:t>
            </a:r>
            <a:endParaRPr lang="en-US" sz="4800" kern="1200" dirty="0">
              <a:solidFill>
                <a:srgbClr val="FFFFFF"/>
              </a:solidFill>
              <a:cs typeface="Arial" charset="0"/>
            </a:endParaRPr>
          </a:p>
        </p:txBody>
      </p:sp>
    </p:spTree>
    <p:extLst>
      <p:ext uri="{BB962C8B-B14F-4D97-AF65-F5344CB8AC3E}">
        <p14:creationId xmlns:p14="http://schemas.microsoft.com/office/powerpoint/2010/main" val="2506081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I.  </a:t>
            </a:r>
            <a:r>
              <a:rPr lang="en-US" b="1" dirty="0" smtClean="0">
                <a:solidFill>
                  <a:srgbClr val="FFFF00"/>
                </a:solidFill>
                <a:effectLst>
                  <a:glow rad="127000">
                    <a:schemeClr val="tx1"/>
                  </a:glow>
                </a:effectLst>
                <a:latin typeface="Arial" charset="0"/>
                <a:ea typeface="ＭＳ Ｐゴシック" charset="0"/>
                <a:cs typeface="ＭＳ Ｐゴシック" charset="0"/>
              </a:rPr>
              <a:t>Trust</a:t>
            </a:r>
            <a:r>
              <a:rPr lang="en-US" b="1" dirty="0" smtClean="0">
                <a:effectLst>
                  <a:glow rad="127000">
                    <a:schemeClr val="tx1"/>
                  </a:glow>
                </a:effectLst>
                <a:latin typeface="Arial" charset="0"/>
                <a:ea typeface="ＭＳ Ｐゴシック" charset="0"/>
                <a:cs typeface="ＭＳ Ｐゴシック" charset="0"/>
              </a:rPr>
              <a:t> God for victory.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046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775170"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9317327" y="2351985"/>
            <a:ext cx="6424225" cy="2289268"/>
            <a:chOff x="1398932" y="721276"/>
            <a:chExt cx="6424225" cy="2289268"/>
          </a:xfrm>
        </p:grpSpPr>
        <p:sp>
          <p:nvSpPr>
            <p:cNvPr id="2" name="Rounded Rectangle 1"/>
            <p:cNvSpPr/>
            <p:nvPr/>
          </p:nvSpPr>
          <p:spPr>
            <a:xfrm>
              <a:off x="3025791" y="721276"/>
              <a:ext cx="1175825" cy="186590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624913" y="862395"/>
              <a:ext cx="1175825" cy="199134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82937" y="1818870"/>
              <a:ext cx="1740220" cy="119167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rot="306919">
              <a:off x="1398932" y="1166776"/>
              <a:ext cx="1277514" cy="73407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2"/>
          <p:cNvSpPr txBox="1">
            <a:spLocks noChangeArrowheads="1"/>
          </p:cNvSpPr>
          <p:nvPr/>
        </p:nvSpPr>
        <p:spPr bwMode="auto">
          <a:xfrm rot="364839">
            <a:off x="9049769" y="2853728"/>
            <a:ext cx="1862163" cy="646331"/>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800" b="1" dirty="0" smtClean="0">
                <a:solidFill>
                  <a:srgbClr val="000000"/>
                </a:solidFill>
                <a:latin typeface="Arial"/>
                <a:cs typeface="Arial"/>
              </a:rPr>
              <a:t>Principal</a:t>
            </a:r>
            <a:r>
              <a:rPr lang="fr-FR" sz="1800" b="1" dirty="0" smtClean="0">
                <a:solidFill>
                  <a:srgbClr val="000000"/>
                </a:solidFill>
                <a:latin typeface="Arial"/>
                <a:cs typeface="Arial"/>
              </a:rPr>
              <a:t>'</a:t>
            </a:r>
            <a:r>
              <a:rPr lang="en-US" sz="1800" b="1" dirty="0" smtClean="0">
                <a:solidFill>
                  <a:srgbClr val="000000"/>
                </a:solidFill>
                <a:latin typeface="Arial"/>
                <a:cs typeface="Arial"/>
              </a:rPr>
              <a:t>s Office</a:t>
            </a:r>
            <a:endParaRPr lang="en-US" b="1" dirty="0">
              <a:solidFill>
                <a:srgbClr val="000000"/>
              </a:solidFill>
              <a:latin typeface="Arial"/>
              <a:cs typeface="Arial"/>
            </a:endParaRPr>
          </a:p>
        </p:txBody>
      </p:sp>
      <p:sp>
        <p:nvSpPr>
          <p:cNvPr id="11" name="TextBox 2"/>
          <p:cNvSpPr txBox="1">
            <a:spLocks noChangeArrowheads="1"/>
          </p:cNvSpPr>
          <p:nvPr/>
        </p:nvSpPr>
        <p:spPr bwMode="auto">
          <a:xfrm>
            <a:off x="10944186" y="2491115"/>
            <a:ext cx="1175825"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a:cs typeface="Arial"/>
              </a:rPr>
              <a:t>I said the </a:t>
            </a:r>
            <a:br>
              <a:rPr lang="en-US" b="1" dirty="0" smtClean="0">
                <a:solidFill>
                  <a:srgbClr val="000000"/>
                </a:solidFill>
                <a:latin typeface="Arial"/>
                <a:cs typeface="Arial"/>
              </a:rPr>
            </a:br>
            <a:r>
              <a:rPr lang="en-US" b="1" dirty="0" smtClean="0">
                <a:solidFill>
                  <a:srgbClr val="000000"/>
                </a:solidFill>
                <a:latin typeface="Arial"/>
                <a:cs typeface="Arial"/>
              </a:rPr>
              <a:t>"S-H" word</a:t>
            </a:r>
            <a:endParaRPr lang="en-US" sz="3200" b="1" dirty="0">
              <a:solidFill>
                <a:srgbClr val="000000"/>
              </a:solidFill>
              <a:latin typeface="Arial"/>
              <a:cs typeface="Arial"/>
            </a:endParaRPr>
          </a:p>
        </p:txBody>
      </p:sp>
      <p:sp>
        <p:nvSpPr>
          <p:cNvPr id="12" name="TextBox 2"/>
          <p:cNvSpPr txBox="1">
            <a:spLocks noChangeArrowheads="1"/>
          </p:cNvSpPr>
          <p:nvPr/>
        </p:nvSpPr>
        <p:spPr bwMode="auto">
          <a:xfrm>
            <a:off x="12543308" y="2664749"/>
            <a:ext cx="1175825" cy="1569660"/>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a:cs typeface="Arial"/>
              </a:rPr>
              <a:t>I said the "F" word</a:t>
            </a:r>
            <a:endParaRPr lang="en-US" sz="3200" b="1" dirty="0">
              <a:solidFill>
                <a:srgbClr val="000000"/>
              </a:solidFill>
              <a:latin typeface="Arial"/>
              <a:cs typeface="Arial"/>
            </a:endParaRPr>
          </a:p>
        </p:txBody>
      </p:sp>
      <p:sp>
        <p:nvSpPr>
          <p:cNvPr id="13" name="TextBox 2"/>
          <p:cNvSpPr txBox="1">
            <a:spLocks noChangeArrowheads="1"/>
          </p:cNvSpPr>
          <p:nvPr/>
        </p:nvSpPr>
        <p:spPr bwMode="auto">
          <a:xfrm>
            <a:off x="14001332" y="3642479"/>
            <a:ext cx="1740220" cy="707886"/>
          </a:xfrm>
          <a:prstGeom prst="rect">
            <a:avLst/>
          </a:prstGeom>
          <a:no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000" b="1" dirty="0" smtClean="0">
                <a:solidFill>
                  <a:srgbClr val="000000"/>
                </a:solidFill>
                <a:latin typeface="Arial"/>
                <a:cs typeface="Arial"/>
              </a:rPr>
              <a:t>I said "Christmas."</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36945562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14"/>
          <p:cNvGrpSpPr>
            <a:grpSpLocks/>
          </p:cNvGrpSpPr>
          <p:nvPr/>
        </p:nvGrpSpPr>
        <p:grpSpPr bwMode="auto">
          <a:xfrm>
            <a:off x="3330575" y="1193800"/>
            <a:ext cx="5203825" cy="4292600"/>
            <a:chOff x="2002" y="992"/>
            <a:chExt cx="3278" cy="2704"/>
          </a:xfrm>
        </p:grpSpPr>
        <p:sp>
          <p:nvSpPr>
            <p:cNvPr id="35" name="Freeform 15"/>
            <p:cNvSpPr>
              <a:spLocks/>
            </p:cNvSpPr>
            <p:nvPr/>
          </p:nvSpPr>
          <p:spPr bwMode="auto">
            <a:xfrm>
              <a:off x="3474" y="1152"/>
              <a:ext cx="1806" cy="2544"/>
            </a:xfrm>
            <a:custGeom>
              <a:avLst/>
              <a:gdLst>
                <a:gd name="T0" fmla="*/ 19598 w 1556"/>
                <a:gd name="T1" fmla="*/ 108621 h 2012"/>
                <a:gd name="T2" fmla="*/ 16978 w 1556"/>
                <a:gd name="T3" fmla="*/ 102989 h 2012"/>
                <a:gd name="T4" fmla="*/ 15845 w 1556"/>
                <a:gd name="T5" fmla="*/ 99789 h 2012"/>
                <a:gd name="T6" fmla="*/ 15669 w 1556"/>
                <a:gd name="T7" fmla="*/ 93417 h 2012"/>
                <a:gd name="T8" fmla="*/ 15114 w 1556"/>
                <a:gd name="T9" fmla="*/ 91808 h 2012"/>
                <a:gd name="T10" fmla="*/ 13994 w 1556"/>
                <a:gd name="T11" fmla="*/ 87814 h 2012"/>
                <a:gd name="T12" fmla="*/ 13427 w 1556"/>
                <a:gd name="T13" fmla="*/ 82994 h 2012"/>
                <a:gd name="T14" fmla="*/ 12314 w 1556"/>
                <a:gd name="T15" fmla="*/ 75035 h 2012"/>
                <a:gd name="T16" fmla="*/ 12132 w 1556"/>
                <a:gd name="T17" fmla="*/ 72609 h 2012"/>
                <a:gd name="T18" fmla="*/ 10998 w 1556"/>
                <a:gd name="T19" fmla="*/ 70205 h 2012"/>
                <a:gd name="T20" fmla="*/ 9140 w 1556"/>
                <a:gd name="T21" fmla="*/ 49398 h 2012"/>
                <a:gd name="T22" fmla="*/ 8563 w 1556"/>
                <a:gd name="T23" fmla="*/ 46297 h 2012"/>
                <a:gd name="T24" fmla="*/ 8212 w 1556"/>
                <a:gd name="T25" fmla="*/ 43831 h 2012"/>
                <a:gd name="T26" fmla="*/ 7080 w 1556"/>
                <a:gd name="T27" fmla="*/ 40618 h 2012"/>
                <a:gd name="T28" fmla="*/ 5048 w 1556"/>
                <a:gd name="T29" fmla="*/ 34220 h 2012"/>
                <a:gd name="T30" fmla="*/ 4105 w 1556"/>
                <a:gd name="T31" fmla="*/ 29456 h 2012"/>
                <a:gd name="T32" fmla="*/ 3361 w 1556"/>
                <a:gd name="T33" fmla="*/ 21422 h 2012"/>
                <a:gd name="T34" fmla="*/ 2600 w 1556"/>
                <a:gd name="T35" fmla="*/ 16681 h 2012"/>
                <a:gd name="T36" fmla="*/ 1675 w 1556"/>
                <a:gd name="T37" fmla="*/ 7898 h 2012"/>
                <a:gd name="T38" fmla="*/ 0 w 1556"/>
                <a:gd name="T39" fmla="*/ 22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36"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15257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2580" name="Text Box 7"/>
          <p:cNvSpPr txBox="1">
            <a:spLocks noChangeArrowheads="1"/>
          </p:cNvSpPr>
          <p:nvPr/>
        </p:nvSpPr>
        <p:spPr bwMode="auto">
          <a:xfrm>
            <a:off x="152400" y="3124200"/>
            <a:ext cx="1828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smtClean="0">
                <a:solidFill>
                  <a:srgbClr val="FFFFFF"/>
                </a:solidFill>
                <a:latin typeface="Arial" charset="0"/>
                <a:cs typeface="Arial" charset="0"/>
              </a:rPr>
              <a:t>Mediterranean</a:t>
            </a:r>
          </a:p>
          <a:p>
            <a:pPr algn="ctr" defTabSz="914400" fontAlgn="base">
              <a:spcBef>
                <a:spcPct val="50000"/>
              </a:spcBef>
              <a:spcAft>
                <a:spcPct val="0"/>
              </a:spcAft>
            </a:pPr>
            <a:r>
              <a:rPr lang="en-US" sz="1800" b="1" smtClean="0">
                <a:solidFill>
                  <a:srgbClr val="FFFFFF"/>
                </a:solidFill>
                <a:latin typeface="Arial" charset="0"/>
                <a:cs typeface="Arial" charset="0"/>
              </a:rPr>
              <a:t>Sea</a:t>
            </a:r>
            <a:endParaRPr lang="en-US" sz="2000" smtClean="0">
              <a:solidFill>
                <a:srgbClr val="FFFFFF"/>
              </a:solidFill>
              <a:latin typeface="Arial" charset="0"/>
              <a:cs typeface="Arial"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smtClean="0">
                <a:solidFill>
                  <a:srgbClr val="FFFFFF"/>
                </a:solidFill>
                <a:latin typeface="Arial"/>
                <a:cs typeface="Arial"/>
              </a:rPr>
              <a:t>Egypt</a:t>
            </a:r>
            <a:endParaRPr lang="en-US" sz="2000" smtClean="0">
              <a:solidFill>
                <a:srgbClr val="000000"/>
              </a:solidFill>
              <a:effectLst>
                <a:outerShdw blurRad="38100" dist="38100" dir="2700000" algn="tl">
                  <a:srgbClr val="FFFFFF"/>
                </a:outerShdw>
              </a:effectLst>
              <a:latin typeface="Arial"/>
              <a:cs typeface="Arial"/>
            </a:endParaRPr>
          </a:p>
        </p:txBody>
      </p:sp>
      <p:sp>
        <p:nvSpPr>
          <p:cNvPr id="15258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258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72" name="Text Box 20"/>
          <p:cNvSpPr txBox="1">
            <a:spLocks noChangeArrowheads="1"/>
          </p:cNvSpPr>
          <p:nvPr/>
        </p:nvSpPr>
        <p:spPr bwMode="auto">
          <a:xfrm>
            <a:off x="1854204" y="1630363"/>
            <a:ext cx="4699000" cy="523220"/>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dirty="0" err="1" smtClean="0">
                <a:solidFill>
                  <a:srgbClr val="000000"/>
                </a:solidFill>
                <a:effectLst>
                  <a:outerShdw blurRad="38100" dist="38100" dir="2700000" algn="tl">
                    <a:srgbClr val="FFFFFF"/>
                  </a:outerShdw>
                </a:effectLst>
                <a:latin typeface="Arial"/>
                <a:cs typeface="Arial"/>
              </a:rPr>
              <a:t>Kedorlaomer</a:t>
            </a:r>
            <a:r>
              <a:rPr lang="en-US" sz="2800" b="1" dirty="0" smtClean="0">
                <a:solidFill>
                  <a:srgbClr val="000000"/>
                </a:solidFill>
                <a:effectLst>
                  <a:outerShdw blurRad="38100" dist="38100" dir="2700000" algn="tl">
                    <a:srgbClr val="FFFFFF"/>
                  </a:outerShdw>
                </a:effectLst>
                <a:latin typeface="Arial"/>
                <a:cs typeface="Arial"/>
              </a:rPr>
              <a:t> Expansion</a:t>
            </a:r>
            <a:endParaRPr lang="en-US" sz="2000" dirty="0" smtClean="0">
              <a:solidFill>
                <a:srgbClr val="000000"/>
              </a:solidFill>
              <a:effectLst>
                <a:outerShdw blurRad="38100" dist="38100" dir="2700000" algn="tl">
                  <a:srgbClr val="FFFFFF"/>
                </a:outerShdw>
              </a:effectLst>
              <a:latin typeface="Arial"/>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nvGrpSpPr>
          <p:cNvPr id="152591" name="Group 22"/>
          <p:cNvGrpSpPr>
            <a:grpSpLocks/>
          </p:cNvGrpSpPr>
          <p:nvPr/>
        </p:nvGrpSpPr>
        <p:grpSpPr bwMode="auto">
          <a:xfrm>
            <a:off x="2574925" y="4003675"/>
            <a:ext cx="168275" cy="1227138"/>
            <a:chOff x="1046" y="2763"/>
            <a:chExt cx="106" cy="773"/>
          </a:xfrm>
        </p:grpSpPr>
        <p:sp>
          <p:nvSpPr>
            <p:cNvPr id="15260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260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260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15259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2594" name="Text Box 28"/>
          <p:cNvSpPr txBox="1">
            <a:spLocks noChangeArrowheads="1"/>
          </p:cNvSpPr>
          <p:nvPr/>
        </p:nvSpPr>
        <p:spPr bwMode="auto">
          <a:xfrm>
            <a:off x="8001000" y="5638800"/>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smtClean="0">
                <a:solidFill>
                  <a:srgbClr val="FFFFFF"/>
                </a:solidFill>
                <a:latin typeface="Arial" charset="0"/>
                <a:cs typeface="Arial" charset="0"/>
              </a:rPr>
              <a:t>Persian</a:t>
            </a:r>
          </a:p>
          <a:p>
            <a:pPr algn="ctr" defTabSz="914400" fontAlgn="base">
              <a:spcBef>
                <a:spcPct val="50000"/>
              </a:spcBef>
              <a:spcAft>
                <a:spcPct val="0"/>
              </a:spcAft>
            </a:pPr>
            <a:r>
              <a:rPr lang="en-US" sz="1800" b="1" smtClean="0">
                <a:solidFill>
                  <a:srgbClr val="FFFFFF"/>
                </a:solidFill>
                <a:latin typeface="Arial" charset="0"/>
                <a:cs typeface="Arial" charset="0"/>
              </a:rPr>
              <a:t>Gulf</a:t>
            </a:r>
            <a:endParaRPr lang="en-US" sz="2000" smtClean="0">
              <a:solidFill>
                <a:srgbClr val="FFFFFF"/>
              </a:solidFill>
              <a:latin typeface="Arial"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3600" smtClean="0">
              <a:solidFill>
                <a:srgbClr val="000000"/>
              </a:solidFill>
              <a:latin typeface="Arial" charset="0"/>
              <a:ea typeface="ＭＳ Ｐゴシック" charset="0"/>
              <a:cs typeface="Arial" charset="0"/>
            </a:endParaRPr>
          </a:p>
        </p:txBody>
      </p:sp>
      <p:sp>
        <p:nvSpPr>
          <p:cNvPr id="330785" name="AutoShape 33"/>
          <p:cNvSpPr>
            <a:spLocks noChangeArrowheads="1"/>
          </p:cNvSpPr>
          <p:nvPr/>
        </p:nvSpPr>
        <p:spPr bwMode="auto">
          <a:xfrm flipH="1">
            <a:off x="2633134" y="2048935"/>
            <a:ext cx="3429000" cy="2882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61" name="Text Box 9"/>
          <p:cNvSpPr txBox="1">
            <a:spLocks noChangeArrowheads="1"/>
          </p:cNvSpPr>
          <p:nvPr/>
        </p:nvSpPr>
        <p:spPr bwMode="auto">
          <a:xfrm>
            <a:off x="2133599" y="4495800"/>
            <a:ext cx="1693333" cy="523220"/>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2800" b="1" dirty="0" smtClean="0">
                <a:solidFill>
                  <a:srgbClr val="FFFFFF"/>
                </a:solidFill>
                <a:latin typeface="Arial"/>
                <a:cs typeface="Arial"/>
              </a:rPr>
              <a:t>Canaan</a:t>
            </a:r>
            <a:endParaRPr lang="en-US" sz="2000" dirty="0" smtClean="0">
              <a:solidFill>
                <a:srgbClr val="000000"/>
              </a:solidFill>
              <a:effectLst>
                <a:outerShdw blurRad="38100" dist="38100" dir="2700000" algn="tl">
                  <a:srgbClr val="FFFFFF"/>
                </a:outerShdw>
              </a:effectLst>
              <a:latin typeface="Arial"/>
              <a:cs typeface="Arial"/>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dirty="0" smtClean="0">
                <a:solidFill>
                  <a:srgbClr val="FFFFFF"/>
                </a:solidFill>
                <a:latin typeface="Arial"/>
                <a:cs typeface="Arial"/>
              </a:rPr>
              <a:t>Babylon</a:t>
            </a:r>
            <a:endParaRPr lang="en-US" b="1" dirty="0" smtClean="0">
              <a:solidFill>
                <a:srgbClr val="000000"/>
              </a:solidFill>
              <a:effectLst>
                <a:outerShdw blurRad="38100" dist="38100" dir="2700000" algn="tl">
                  <a:srgbClr val="FFFFFF"/>
                </a:outerShdw>
              </a:effectLst>
              <a:latin typeface="Arial"/>
              <a:cs typeface="Arial"/>
            </a:endParaRPr>
          </a:p>
        </p:txBody>
      </p:sp>
      <p:sp>
        <p:nvSpPr>
          <p:cNvPr id="152603" name="Title 33"/>
          <p:cNvSpPr>
            <a:spLocks noGrp="1"/>
          </p:cNvSpPr>
          <p:nvPr>
            <p:ph type="title" idx="4294967295"/>
          </p:nvPr>
        </p:nvSpPr>
        <p:spPr>
          <a:xfrm>
            <a:off x="685800" y="0"/>
            <a:ext cx="7772400" cy="1143000"/>
          </a:xfrm>
        </p:spPr>
        <p:txBody>
          <a:bodyPr/>
          <a:lstStyle/>
          <a:p>
            <a:r>
              <a:rPr lang="en-US" b="1" dirty="0" smtClean="0">
                <a:solidFill>
                  <a:schemeClr val="bg1"/>
                </a:solidFill>
                <a:latin typeface="Arial" charset="0"/>
                <a:ea typeface="ＭＳ Ｐゴシック" charset="0"/>
                <a:cs typeface="Arial" charset="0"/>
              </a:rPr>
              <a:t>Kings from the East</a:t>
            </a:r>
            <a:endParaRPr lang="en-US" sz="3200" dirty="0">
              <a:solidFill>
                <a:schemeClr val="bg1"/>
              </a:solidFill>
              <a:latin typeface="Arial" charset="0"/>
              <a:ea typeface="ＭＳ Ｐゴシック" charset="0"/>
              <a:cs typeface="Arial" charset="0"/>
            </a:endParaRPr>
          </a:p>
        </p:txBody>
      </p:sp>
      <p:sp>
        <p:nvSpPr>
          <p:cNvPr id="37" name="Text Box 13"/>
          <p:cNvSpPr txBox="1">
            <a:spLocks noChangeArrowheads="1"/>
          </p:cNvSpPr>
          <p:nvPr/>
        </p:nvSpPr>
        <p:spPr bwMode="auto">
          <a:xfrm>
            <a:off x="7069667" y="2267743"/>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dirty="0" smtClean="0">
                <a:solidFill>
                  <a:srgbClr val="FFFFFF"/>
                </a:solidFill>
                <a:latin typeface="Arial"/>
                <a:cs typeface="Arial"/>
              </a:rPr>
              <a:t>Elam</a:t>
            </a:r>
            <a:endParaRPr lang="en-US" b="1" dirty="0" smtClean="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4246718672"/>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1000"/>
                                  </p:stCondLst>
                                  <p:childTnLst>
                                    <p:set>
                                      <p:cBhvr>
                                        <p:cTn id="44" dur="1" fill="hold">
                                          <p:stCondLst>
                                            <p:cond delay="0"/>
                                          </p:stCondLst>
                                        </p:cTn>
                                        <p:tgtEl>
                                          <p:spTgt spid="330773"/>
                                        </p:tgtEl>
                                        <p:attrNameLst>
                                          <p:attrName>style.visibility</p:attrName>
                                        </p:attrNameLst>
                                      </p:cBhvr>
                                      <p:to>
                                        <p:strVal val="visible"/>
                                      </p:to>
                                    </p:set>
                                    <p:animEffect transition="in" filter="dissolve">
                                      <p:cBhvr>
                                        <p:cTn id="45" dur="500"/>
                                        <p:tgtEl>
                                          <p:spTgt spid="330773"/>
                                        </p:tgtEl>
                                      </p:cBhvr>
                                    </p:animEffect>
                                  </p:childTnLst>
                                </p:cTn>
                              </p:par>
                            </p:childTnLst>
                          </p:cTn>
                        </p:par>
                        <p:par>
                          <p:cTn id="46" fill="hold" nodeType="afterGroup">
                            <p:stCondLst>
                              <p:cond delay="9500"/>
                            </p:stCondLst>
                            <p:childTnLst>
                              <p:par>
                                <p:cTn id="47" presetID="9" presetClass="entr" presetSubtype="0" fill="hold" grpId="0" nodeType="afterEffect">
                                  <p:stCondLst>
                                    <p:cond delay="1000"/>
                                  </p:stCondLst>
                                  <p:childTnLst>
                                    <p:set>
                                      <p:cBhvr>
                                        <p:cTn id="48" dur="1" fill="hold">
                                          <p:stCondLst>
                                            <p:cond delay="0"/>
                                          </p:stCondLst>
                                        </p:cTn>
                                        <p:tgtEl>
                                          <p:spTgt spid="330758"/>
                                        </p:tgtEl>
                                        <p:attrNameLst>
                                          <p:attrName>style.visibility</p:attrName>
                                        </p:attrNameLst>
                                      </p:cBhvr>
                                      <p:to>
                                        <p:strVal val="visible"/>
                                      </p:to>
                                    </p:set>
                                    <p:animEffect transition="in" filter="dissolve">
                                      <p:cBhvr>
                                        <p:cTn id="49" dur="500"/>
                                        <p:tgtEl>
                                          <p:spTgt spid="330758"/>
                                        </p:tgtEl>
                                      </p:cBhvr>
                                    </p:animEffect>
                                  </p:childTnLst>
                                </p:cTn>
                              </p:par>
                            </p:childTnLst>
                          </p:cTn>
                        </p:par>
                        <p:par>
                          <p:cTn id="50" fill="hold" nodeType="afterGroup">
                            <p:stCondLst>
                              <p:cond delay="11000"/>
                            </p:stCondLst>
                            <p:childTnLst>
                              <p:par>
                                <p:cTn id="51" presetID="9" presetClass="entr" presetSubtype="0" fill="hold" grpId="0" nodeType="afterEffect">
                                  <p:stCondLst>
                                    <p:cond delay="0"/>
                                  </p:stCondLst>
                                  <p:childTnLst>
                                    <p:set>
                                      <p:cBhvr>
                                        <p:cTn id="52" dur="1" fill="hold">
                                          <p:stCondLst>
                                            <p:cond delay="0"/>
                                          </p:stCondLst>
                                        </p:cTn>
                                        <p:tgtEl>
                                          <p:spTgt spid="330761"/>
                                        </p:tgtEl>
                                        <p:attrNameLst>
                                          <p:attrName>style.visibility</p:attrName>
                                        </p:attrNameLst>
                                      </p:cBhvr>
                                      <p:to>
                                        <p:strVal val="visible"/>
                                      </p:to>
                                    </p:set>
                                    <p:animEffect transition="in" filter="dissolve">
                                      <p:cBhvr>
                                        <p:cTn id="53" dur="500"/>
                                        <p:tgtEl>
                                          <p:spTgt spid="330761"/>
                                        </p:tgtEl>
                                      </p:cBhvr>
                                    </p:animEffect>
                                  </p:childTnLst>
                                </p:cTn>
                              </p:par>
                            </p:childTnLst>
                          </p:cTn>
                        </p:par>
                        <p:par>
                          <p:cTn id="54" fill="hold" nodeType="afterGroup">
                            <p:stCondLst>
                              <p:cond delay="11500"/>
                            </p:stCondLst>
                            <p:childTnLst>
                              <p:par>
                                <p:cTn id="55" presetID="22" presetClass="entr" presetSubtype="4" fill="hold" grpId="0" nodeType="afterEffect">
                                  <p:stCondLst>
                                    <p:cond delay="7000"/>
                                  </p:stCondLst>
                                  <p:childTnLst>
                                    <p:set>
                                      <p:cBhvr>
                                        <p:cTn id="56" dur="1" fill="hold">
                                          <p:stCondLst>
                                            <p:cond delay="0"/>
                                          </p:stCondLst>
                                        </p:cTn>
                                        <p:tgtEl>
                                          <p:spTgt spid="330782"/>
                                        </p:tgtEl>
                                        <p:attrNameLst>
                                          <p:attrName>style.visibility</p:attrName>
                                        </p:attrNameLst>
                                      </p:cBhvr>
                                      <p:to>
                                        <p:strVal val="visible"/>
                                      </p:to>
                                    </p:set>
                                    <p:animEffect transition="in" filter="wipe(down)">
                                      <p:cBhvr>
                                        <p:cTn id="57" dur="500"/>
                                        <p:tgtEl>
                                          <p:spTgt spid="330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9" grpId="0" animBg="1"/>
      <p:bldP spid="330770" grpId="0" animBg="1"/>
      <p:bldP spid="330771" grpId="0" animBg="1"/>
      <p:bldP spid="330772" grpId="0" autoUpdateAnimBg="0"/>
      <p:bldP spid="330773" grpId="0" animBg="1"/>
      <p:bldP spid="330782" grpId="0" animBg="1"/>
      <p:bldP spid="330784" grpId="0" animBg="1"/>
      <p:bldP spid="330785" grpId="0" animBg="1"/>
      <p:bldP spid="330761" grpId="0" autoUpdateAnimBg="0"/>
      <p:bldP spid="330754" grpId="0" animBg="1"/>
      <p:bldP spid="33076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2121093"/>
          </a:xfrm>
          <a:prstGeom prst="rect">
            <a:avLst/>
          </a:prstGeom>
          <a:solidFill>
            <a:schemeClr val="tx1"/>
          </a:solidFill>
          <a:ln>
            <a:noFill/>
          </a:ln>
          <a:effectLst/>
        </p:spPr>
        <p:txBody>
          <a:bodyPr wrap="square" lIns="90488" tIns="44450" rIns="90488" bIns="44450">
            <a:spAutoFit/>
          </a:bodyPr>
          <a:lstStyle/>
          <a:p>
            <a:pPr algn="ctr"/>
            <a:r>
              <a:rPr lang="en-US" sz="4400" b="1" u="none" dirty="0" smtClean="0">
                <a:solidFill>
                  <a:schemeClr val="bg1"/>
                </a:solidFill>
                <a:effectLst/>
                <a:latin typeface="Arial"/>
                <a:cs typeface="Arial"/>
              </a:rPr>
              <a:t>The Land of Canaan</a:t>
            </a:r>
            <a:br>
              <a:rPr lang="en-US" sz="4400" b="1" u="none" dirty="0" smtClean="0">
                <a:solidFill>
                  <a:schemeClr val="bg1"/>
                </a:solidFill>
                <a:effectLst/>
                <a:latin typeface="Arial"/>
                <a:cs typeface="Arial"/>
              </a:rPr>
            </a:br>
            <a:r>
              <a:rPr lang="en-US" sz="4400" b="1" u="none" dirty="0" smtClean="0">
                <a:solidFill>
                  <a:schemeClr val="bg1"/>
                </a:solidFill>
                <a:effectLst/>
                <a:latin typeface="Arial"/>
                <a:cs typeface="Arial"/>
              </a:rPr>
              <a:t>(2000 BC)</a:t>
            </a:r>
            <a:endParaRPr lang="en-US" sz="4400" b="1" u="none" dirty="0">
              <a:solidFill>
                <a:schemeClr val="bg1"/>
              </a:solidFill>
              <a:effectLst/>
              <a:latin typeface="Arial"/>
              <a:cs typeface="Arial"/>
            </a:endParaRPr>
          </a:p>
        </p:txBody>
      </p:sp>
      <p:pic>
        <p:nvPicPr>
          <p:cNvPr id="6" name="Picture 5"/>
          <p:cNvPicPr>
            <a:picLocks noChangeAspect="1"/>
          </p:cNvPicPr>
          <p:nvPr/>
        </p:nvPicPr>
        <p:blipFill>
          <a:blip r:embed="rId4"/>
          <a:stretch>
            <a:fillRect/>
          </a:stretch>
        </p:blipFill>
        <p:spPr>
          <a:xfrm>
            <a:off x="9248527" y="9195"/>
            <a:ext cx="4482000" cy="6858000"/>
          </a:xfrm>
          <a:prstGeom prst="rect">
            <a:avLst/>
          </a:prstGeom>
        </p:spPr>
      </p:pic>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TextBox 6"/>
          <p:cNvSpPr txBox="1"/>
          <p:nvPr/>
        </p:nvSpPr>
        <p:spPr>
          <a:xfrm>
            <a:off x="1993046" y="3788087"/>
            <a:ext cx="966931"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Sodom</a:t>
            </a:r>
            <a:endParaRPr lang="en-US" b="1" dirty="0">
              <a:solidFill>
                <a:srgbClr val="FFFFFF"/>
              </a:solidFill>
              <a:effectLst>
                <a:glow rad="127000">
                  <a:schemeClr val="tx1"/>
                </a:glow>
              </a:effectLst>
              <a:latin typeface="Arial"/>
              <a:cs typeface="Arial"/>
            </a:endParaRPr>
          </a:p>
        </p:txBody>
      </p:sp>
      <p:sp>
        <p:nvSpPr>
          <p:cNvPr id="22" name="TextBox 21"/>
          <p:cNvSpPr txBox="1"/>
          <p:nvPr/>
        </p:nvSpPr>
        <p:spPr>
          <a:xfrm>
            <a:off x="1026115" y="3438195"/>
            <a:ext cx="928785" cy="369332"/>
          </a:xfrm>
          <a:prstGeom prst="rect">
            <a:avLst/>
          </a:prstGeom>
          <a:noFill/>
        </p:spPr>
        <p:txBody>
          <a:bodyPr wrap="none" rtlCol="0">
            <a:spAutoFit/>
          </a:bodyPr>
          <a:lstStyle/>
          <a:p>
            <a:r>
              <a:rPr lang="en-US" b="1" dirty="0" err="1" smtClean="0">
                <a:solidFill>
                  <a:srgbClr val="FFFFFF"/>
                </a:solidFill>
                <a:effectLst>
                  <a:glow rad="127000">
                    <a:schemeClr val="tx1"/>
                  </a:glow>
                </a:effectLst>
                <a:latin typeface="Arial"/>
                <a:cs typeface="Arial"/>
              </a:rPr>
              <a:t>Mamre</a:t>
            </a:r>
            <a:endParaRPr lang="en-US" b="1" dirty="0">
              <a:solidFill>
                <a:srgbClr val="FFFFFF"/>
              </a:solidFill>
              <a:effectLst>
                <a:glow rad="127000">
                  <a:schemeClr val="tx1"/>
                </a:glow>
              </a:effectLst>
              <a:latin typeface="Arial"/>
              <a:cs typeface="Arial"/>
            </a:endParaRPr>
          </a:p>
        </p:txBody>
      </p:sp>
      <p:sp>
        <p:nvSpPr>
          <p:cNvPr id="23" name="TextBox 22"/>
          <p:cNvSpPr txBox="1"/>
          <p:nvPr/>
        </p:nvSpPr>
        <p:spPr>
          <a:xfrm>
            <a:off x="0" y="4782457"/>
            <a:ext cx="1018503" cy="369332"/>
          </a:xfrm>
          <a:prstGeom prst="rect">
            <a:avLst/>
          </a:prstGeom>
          <a:noFill/>
        </p:spPr>
        <p:txBody>
          <a:bodyPr wrap="none" rtlCol="0">
            <a:spAutoFit/>
          </a:bodyPr>
          <a:lstStyle/>
          <a:p>
            <a:r>
              <a:rPr lang="en-US" b="1" dirty="0" err="1" smtClean="0">
                <a:solidFill>
                  <a:srgbClr val="FFFFFF"/>
                </a:solidFill>
                <a:effectLst>
                  <a:glow rad="127000">
                    <a:schemeClr val="tx1"/>
                  </a:glow>
                </a:effectLst>
                <a:latin typeface="Arial"/>
                <a:cs typeface="Arial"/>
              </a:rPr>
              <a:t>Kadesh</a:t>
            </a:r>
            <a:endParaRPr lang="en-US" b="1" dirty="0">
              <a:solidFill>
                <a:srgbClr val="FFFFFF"/>
              </a:solidFill>
              <a:effectLst>
                <a:glow rad="127000">
                  <a:schemeClr val="tx1"/>
                </a:glow>
              </a:effectLst>
              <a:latin typeface="Arial"/>
              <a:cs typeface="Arial"/>
            </a:endParaRPr>
          </a:p>
        </p:txBody>
      </p:sp>
      <p:sp>
        <p:nvSpPr>
          <p:cNvPr id="24" name="TextBox 23"/>
          <p:cNvSpPr txBox="1"/>
          <p:nvPr/>
        </p:nvSpPr>
        <p:spPr>
          <a:xfrm>
            <a:off x="2917767" y="-1"/>
            <a:ext cx="620745"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Dan</a:t>
            </a:r>
            <a:endParaRPr lang="en-US" b="1" dirty="0">
              <a:solidFill>
                <a:srgbClr val="FFFFFF"/>
              </a:solidFill>
              <a:effectLst>
                <a:glow rad="127000">
                  <a:schemeClr val="tx1"/>
                </a:glow>
              </a:effectLst>
              <a:latin typeface="Arial"/>
              <a:cs typeface="Arial"/>
            </a:endParaRPr>
          </a:p>
        </p:txBody>
      </p:sp>
      <p:sp>
        <p:nvSpPr>
          <p:cNvPr id="25" name="TextBox 24"/>
          <p:cNvSpPr txBox="1"/>
          <p:nvPr/>
        </p:nvSpPr>
        <p:spPr>
          <a:xfrm>
            <a:off x="1534563" y="6469576"/>
            <a:ext cx="1108446"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El </a:t>
            </a:r>
            <a:r>
              <a:rPr lang="en-US" b="1" dirty="0" err="1" smtClean="0">
                <a:solidFill>
                  <a:srgbClr val="FFFFFF"/>
                </a:solidFill>
                <a:effectLst>
                  <a:glow rad="127000">
                    <a:schemeClr val="tx1"/>
                  </a:glow>
                </a:effectLst>
                <a:latin typeface="Arial"/>
                <a:cs typeface="Arial"/>
              </a:rPr>
              <a:t>Paran</a:t>
            </a:r>
            <a:endParaRPr lang="en-US" b="1" dirty="0">
              <a:solidFill>
                <a:srgbClr val="FFFFFF"/>
              </a:solidFill>
              <a:effectLst>
                <a:glow rad="127000">
                  <a:schemeClr val="tx1"/>
                </a:glow>
              </a:effectLst>
              <a:latin typeface="Arial"/>
              <a:cs typeface="Arial"/>
            </a:endParaRPr>
          </a:p>
        </p:txBody>
      </p:sp>
      <p:sp>
        <p:nvSpPr>
          <p:cNvPr id="26" name="TextBox 25"/>
          <p:cNvSpPr txBox="1"/>
          <p:nvPr/>
        </p:nvSpPr>
        <p:spPr>
          <a:xfrm>
            <a:off x="4874579" y="2660042"/>
            <a:ext cx="1481570" cy="523220"/>
          </a:xfrm>
          <a:prstGeom prst="rect">
            <a:avLst/>
          </a:prstGeom>
          <a:noFill/>
        </p:spPr>
        <p:txBody>
          <a:bodyPr wrap="none" rtlCol="0">
            <a:spAutoFit/>
          </a:bodyPr>
          <a:lstStyle/>
          <a:p>
            <a:r>
              <a:rPr lang="en-US" sz="2800" b="1" dirty="0" smtClean="0">
                <a:solidFill>
                  <a:srgbClr val="FFFFFF"/>
                </a:solidFill>
                <a:effectLst>
                  <a:glow rad="127000">
                    <a:schemeClr val="tx1"/>
                  </a:glow>
                </a:effectLst>
                <a:latin typeface="Arial"/>
                <a:cs typeface="Arial"/>
              </a:rPr>
              <a:t>5 Kings</a:t>
            </a:r>
            <a:endParaRPr lang="en-US" sz="2800" b="1" dirty="0">
              <a:solidFill>
                <a:srgbClr val="FFFFFF"/>
              </a:solidFill>
              <a:effectLst>
                <a:glow rad="127000">
                  <a:schemeClr val="tx1"/>
                </a:glow>
              </a:effectLst>
              <a:latin typeface="Arial"/>
              <a:cs typeface="Arial"/>
            </a:endParaRPr>
          </a:p>
        </p:txBody>
      </p:sp>
      <p:sp>
        <p:nvSpPr>
          <p:cNvPr id="27" name="TextBox 26"/>
          <p:cNvSpPr txBox="1"/>
          <p:nvPr/>
        </p:nvSpPr>
        <p:spPr>
          <a:xfrm>
            <a:off x="4874579" y="3104304"/>
            <a:ext cx="1741057" cy="523220"/>
          </a:xfrm>
          <a:prstGeom prst="rect">
            <a:avLst/>
          </a:prstGeom>
          <a:noFill/>
        </p:spPr>
        <p:txBody>
          <a:bodyPr wrap="none" rtlCol="0">
            <a:spAutoFit/>
          </a:bodyPr>
          <a:lstStyle/>
          <a:p>
            <a:r>
              <a:rPr lang="en-US" sz="2800" b="1" dirty="0" smtClean="0">
                <a:solidFill>
                  <a:srgbClr val="FFFF00"/>
                </a:solidFill>
                <a:effectLst>
                  <a:glow rad="127000">
                    <a:schemeClr val="tx1"/>
                  </a:glow>
                </a:effectLst>
                <a:latin typeface="Arial"/>
                <a:cs typeface="Arial"/>
              </a:rPr>
              <a:t>Abraham</a:t>
            </a:r>
            <a:endParaRPr lang="en-US" sz="2800" b="1" dirty="0">
              <a:solidFill>
                <a:srgbClr val="FFFF00"/>
              </a:solidFill>
              <a:effectLst>
                <a:glow rad="127000">
                  <a:schemeClr val="tx1"/>
                </a:glow>
              </a:effectLst>
              <a:latin typeface="Arial"/>
              <a:cs typeface="Arial"/>
            </a:endParaRPr>
          </a:p>
        </p:txBody>
      </p:sp>
      <p:sp>
        <p:nvSpPr>
          <p:cNvPr id="28" name="Down Arrow 27"/>
          <p:cNvSpPr/>
          <p:nvPr/>
        </p:nvSpPr>
        <p:spPr bwMode="auto">
          <a:xfrm rot="16200000">
            <a:off x="7264634" y="221210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Down Arrow 28"/>
          <p:cNvSpPr/>
          <p:nvPr/>
        </p:nvSpPr>
        <p:spPr bwMode="auto">
          <a:xfrm rot="16200000">
            <a:off x="7264634" y="2656370"/>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Down Arrow 29"/>
          <p:cNvSpPr/>
          <p:nvPr/>
        </p:nvSpPr>
        <p:spPr bwMode="auto">
          <a:xfrm rot="1373940">
            <a:off x="2283818" y="54928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1" name="Down Arrow 30"/>
          <p:cNvSpPr/>
          <p:nvPr/>
        </p:nvSpPr>
        <p:spPr bwMode="auto">
          <a:xfrm rot="234967">
            <a:off x="1970446" y="1953413"/>
            <a:ext cx="364628" cy="1188000"/>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5" name="TextBox 34"/>
          <p:cNvSpPr txBox="1"/>
          <p:nvPr/>
        </p:nvSpPr>
        <p:spPr>
          <a:xfrm>
            <a:off x="1532764" y="2928958"/>
            <a:ext cx="864765"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Salem</a:t>
            </a:r>
            <a:endParaRPr lang="en-US" b="1" dirty="0">
              <a:solidFill>
                <a:srgbClr val="FFFFFF"/>
              </a:solidFill>
              <a:effectLst>
                <a:glow rad="127000">
                  <a:schemeClr val="tx1"/>
                </a:glow>
              </a:effectLst>
              <a:latin typeface="Arial"/>
              <a:cs typeface="Arial"/>
            </a:endParaRPr>
          </a:p>
        </p:txBody>
      </p:sp>
      <p:sp>
        <p:nvSpPr>
          <p:cNvPr id="36" name="TextBox 35"/>
          <p:cNvSpPr txBox="1"/>
          <p:nvPr/>
        </p:nvSpPr>
        <p:spPr>
          <a:xfrm>
            <a:off x="3556920" y="4782457"/>
            <a:ext cx="5356858" cy="369332"/>
          </a:xfrm>
          <a:prstGeom prst="rect">
            <a:avLst/>
          </a:prstGeom>
          <a:solidFill>
            <a:schemeClr val="tx1"/>
          </a:solidFill>
        </p:spPr>
        <p:txBody>
          <a:bodyPr wrap="square" rtlCol="0">
            <a:spAutoFit/>
          </a:bodyPr>
          <a:lstStyle/>
          <a:p>
            <a:r>
              <a:rPr lang="en-US" b="1" dirty="0" smtClean="0">
                <a:solidFill>
                  <a:srgbClr val="FFFF00"/>
                </a:solidFill>
                <a:effectLst>
                  <a:glow rad="127000">
                    <a:schemeClr val="tx1"/>
                  </a:glow>
                </a:effectLst>
                <a:latin typeface="Arial"/>
                <a:cs typeface="Arial"/>
              </a:rPr>
              <a:t>How could Abraham win?</a:t>
            </a:r>
            <a:endParaRPr lang="en-US" b="1" dirty="0">
              <a:solidFill>
                <a:srgbClr val="FFFF00"/>
              </a:solidFill>
              <a:effectLst>
                <a:glow rad="127000">
                  <a:schemeClr val="tx1"/>
                </a:glow>
              </a:effectLst>
              <a:latin typeface="Arial"/>
              <a:cs typeface="Arial"/>
            </a:endParaRPr>
          </a:p>
        </p:txBody>
      </p:sp>
      <p:sp>
        <p:nvSpPr>
          <p:cNvPr id="37" name="TextBox 36"/>
          <p:cNvSpPr txBox="1"/>
          <p:nvPr/>
        </p:nvSpPr>
        <p:spPr>
          <a:xfrm>
            <a:off x="3556920" y="5141499"/>
            <a:ext cx="5356858" cy="369332"/>
          </a:xfrm>
          <a:prstGeom prst="rect">
            <a:avLst/>
          </a:prstGeom>
          <a:solidFill>
            <a:schemeClr val="tx1"/>
          </a:solidFill>
          <a:ln>
            <a:noFill/>
          </a:ln>
        </p:spPr>
        <p:txBody>
          <a:bodyPr wrap="square" rtlCol="0">
            <a:spAutoFit/>
          </a:bodyPr>
          <a:lstStyle/>
          <a:p>
            <a:r>
              <a:rPr lang="en-US" b="1" dirty="0" smtClean="0">
                <a:solidFill>
                  <a:srgbClr val="FFFF00"/>
                </a:solidFill>
                <a:effectLst>
                  <a:glow rad="127000">
                    <a:schemeClr val="tx1"/>
                  </a:glow>
                </a:effectLst>
                <a:latin typeface="Arial"/>
                <a:cs typeface="Arial"/>
              </a:rPr>
              <a:t>• </a:t>
            </a:r>
            <a:r>
              <a:rPr lang="en-US" b="1" dirty="0">
                <a:solidFill>
                  <a:srgbClr val="FFFF00"/>
                </a:solidFill>
                <a:effectLst>
                  <a:glow rad="127000">
                    <a:schemeClr val="tx1"/>
                  </a:glow>
                </a:effectLst>
                <a:latin typeface="Arial"/>
                <a:cs typeface="Arial"/>
              </a:rPr>
              <a:t>Allies </a:t>
            </a:r>
            <a:r>
              <a:rPr lang="en-US" b="1" dirty="0" err="1">
                <a:solidFill>
                  <a:srgbClr val="FFFF00"/>
                </a:solidFill>
                <a:effectLst>
                  <a:glow rad="127000">
                    <a:schemeClr val="tx1"/>
                  </a:glow>
                </a:effectLst>
                <a:latin typeface="Arial"/>
                <a:cs typeface="Arial"/>
              </a:rPr>
              <a:t>Aner</a:t>
            </a:r>
            <a:r>
              <a:rPr lang="en-US" b="1" dirty="0">
                <a:solidFill>
                  <a:srgbClr val="FFFF00"/>
                </a:solidFill>
                <a:effectLst>
                  <a:glow rad="127000">
                    <a:schemeClr val="tx1"/>
                  </a:glow>
                </a:effectLst>
                <a:latin typeface="Arial"/>
                <a:cs typeface="Arial"/>
              </a:rPr>
              <a:t>, </a:t>
            </a:r>
            <a:r>
              <a:rPr lang="en-US" b="1" dirty="0" err="1">
                <a:solidFill>
                  <a:srgbClr val="FFFF00"/>
                </a:solidFill>
                <a:effectLst>
                  <a:glow rad="127000">
                    <a:schemeClr val="tx1"/>
                  </a:glow>
                </a:effectLst>
                <a:latin typeface="Arial"/>
                <a:cs typeface="Arial"/>
              </a:rPr>
              <a:t>Eshcol</a:t>
            </a:r>
            <a:r>
              <a:rPr lang="en-US" b="1" dirty="0">
                <a:solidFill>
                  <a:srgbClr val="FFFF00"/>
                </a:solidFill>
                <a:effectLst>
                  <a:glow rad="127000">
                    <a:schemeClr val="tx1"/>
                  </a:glow>
                </a:effectLst>
                <a:latin typeface="Arial"/>
                <a:cs typeface="Arial"/>
              </a:rPr>
              <a:t>, and </a:t>
            </a:r>
            <a:r>
              <a:rPr lang="en-US" b="1" dirty="0" err="1">
                <a:solidFill>
                  <a:srgbClr val="FFFF00"/>
                </a:solidFill>
                <a:effectLst>
                  <a:glow rad="127000">
                    <a:schemeClr val="tx1"/>
                  </a:glow>
                </a:effectLst>
                <a:latin typeface="Arial"/>
                <a:cs typeface="Arial"/>
              </a:rPr>
              <a:t>Mamre</a:t>
            </a:r>
            <a:r>
              <a:rPr lang="en-US" b="1" dirty="0">
                <a:solidFill>
                  <a:srgbClr val="FFFF00"/>
                </a:solidFill>
                <a:effectLst>
                  <a:glow rad="127000">
                    <a:schemeClr val="tx1"/>
                  </a:glow>
                </a:effectLst>
                <a:latin typeface="Arial"/>
                <a:cs typeface="Arial"/>
              </a:rPr>
              <a:t> (14:13, </a:t>
            </a:r>
            <a:r>
              <a:rPr lang="en-US" b="1" dirty="0" smtClean="0">
                <a:solidFill>
                  <a:srgbClr val="FFFF00"/>
                </a:solidFill>
                <a:effectLst>
                  <a:glow rad="127000">
                    <a:schemeClr val="tx1"/>
                  </a:glow>
                </a:effectLst>
                <a:latin typeface="Arial"/>
                <a:cs typeface="Arial"/>
              </a:rPr>
              <a:t>24) </a:t>
            </a:r>
            <a:endParaRPr lang="en-US" b="1" dirty="0">
              <a:solidFill>
                <a:srgbClr val="FFFF00"/>
              </a:solidFill>
              <a:effectLst>
                <a:glow rad="127000">
                  <a:schemeClr val="tx1"/>
                </a:glow>
              </a:effectLst>
              <a:latin typeface="Arial"/>
              <a:cs typeface="Arial"/>
            </a:endParaRPr>
          </a:p>
        </p:txBody>
      </p:sp>
      <p:sp>
        <p:nvSpPr>
          <p:cNvPr id="38" name="TextBox 37"/>
          <p:cNvSpPr txBox="1"/>
          <p:nvPr/>
        </p:nvSpPr>
        <p:spPr>
          <a:xfrm>
            <a:off x="3556920" y="5500541"/>
            <a:ext cx="5356858" cy="369332"/>
          </a:xfrm>
          <a:prstGeom prst="rect">
            <a:avLst/>
          </a:prstGeom>
          <a:solidFill>
            <a:schemeClr val="tx1"/>
          </a:solidFill>
          <a:ln>
            <a:noFill/>
          </a:ln>
        </p:spPr>
        <p:txBody>
          <a:bodyPr wrap="square" rtlCol="0">
            <a:spAutoFit/>
          </a:bodyPr>
          <a:lstStyle/>
          <a:p>
            <a:r>
              <a:rPr lang="en-US" b="1" dirty="0" smtClean="0">
                <a:solidFill>
                  <a:srgbClr val="FFFF00"/>
                </a:solidFill>
                <a:effectLst>
                  <a:glow rad="127000">
                    <a:schemeClr val="tx1"/>
                  </a:glow>
                </a:effectLst>
                <a:latin typeface="Arial"/>
                <a:cs typeface="Arial"/>
              </a:rPr>
              <a:t>• Surprise night attack</a:t>
            </a:r>
            <a:endParaRPr lang="en-US" b="1" dirty="0">
              <a:solidFill>
                <a:srgbClr val="FFFF00"/>
              </a:solidFill>
              <a:effectLst>
                <a:glow rad="127000">
                  <a:schemeClr val="tx1"/>
                </a:glow>
              </a:effectLst>
              <a:latin typeface="Arial"/>
              <a:cs typeface="Arial"/>
            </a:endParaRPr>
          </a:p>
        </p:txBody>
      </p:sp>
      <p:sp>
        <p:nvSpPr>
          <p:cNvPr id="39" name="TextBox 38"/>
          <p:cNvSpPr txBox="1"/>
          <p:nvPr/>
        </p:nvSpPr>
        <p:spPr>
          <a:xfrm>
            <a:off x="3556920" y="5859582"/>
            <a:ext cx="5356858" cy="369332"/>
          </a:xfrm>
          <a:prstGeom prst="rect">
            <a:avLst/>
          </a:prstGeom>
          <a:solidFill>
            <a:schemeClr val="tx1"/>
          </a:solidFill>
          <a:ln>
            <a:noFill/>
          </a:ln>
        </p:spPr>
        <p:txBody>
          <a:bodyPr wrap="square" rtlCol="0">
            <a:spAutoFit/>
          </a:bodyPr>
          <a:lstStyle/>
          <a:p>
            <a:r>
              <a:rPr lang="en-US" b="1" dirty="0" smtClean="0">
                <a:solidFill>
                  <a:srgbClr val="FFFF00"/>
                </a:solidFill>
                <a:effectLst>
                  <a:glow rad="127000">
                    <a:schemeClr val="tx1"/>
                  </a:glow>
                </a:effectLst>
                <a:latin typeface="Arial"/>
                <a:cs typeface="Arial"/>
              </a:rPr>
              <a:t>• God</a:t>
            </a:r>
            <a:endParaRPr lang="en-US" b="1" dirty="0">
              <a:solidFill>
                <a:srgbClr val="FFFF00"/>
              </a:solidFill>
              <a:effectLst>
                <a:glow rad="127000">
                  <a:schemeClr val="tx1"/>
                </a:glow>
              </a:effectLst>
              <a:latin typeface="Arial"/>
              <a:cs typeface="Arial"/>
            </a:endParaRPr>
          </a:p>
        </p:txBody>
      </p:sp>
    </p:spTree>
    <p:extLst>
      <p:ext uri="{BB962C8B-B14F-4D97-AF65-F5344CB8AC3E}">
        <p14:creationId xmlns:p14="http://schemas.microsoft.com/office/powerpoint/2010/main" val="12698380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up)">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left)">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wipe(left)">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wipe(left)">
                                      <p:cBhvr>
                                        <p:cTn id="9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P spid="30" grpId="0" animBg="1"/>
      <p:bldP spid="31" grpId="0" animBg="1"/>
      <p:bldP spid="36" grpId="0" animBg="1"/>
      <p:bldP spid="37" grpId="0" animBg="1"/>
      <p:bldP spid="38" grpId="0" animBg="1"/>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86598"/>
            <a:ext cx="9144000" cy="1371402"/>
          </a:xfrm>
          <a:effectLst>
            <a:outerShdw blurRad="63500" dist="35921" dir="2700000" algn="ctr" rotWithShape="0">
              <a:schemeClr val="tx2">
                <a:alpha val="74998"/>
              </a:schemeClr>
            </a:outerShdw>
          </a:effectLst>
          <a:ex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We must support righteousness with the resources he has given </a:t>
            </a:r>
            <a:r>
              <a:rPr lang="en-US" sz="4000" b="1" dirty="0" smtClean="0">
                <a:effectLst>
                  <a:glow rad="127000">
                    <a:schemeClr val="tx1"/>
                  </a:glow>
                </a:effectLst>
                <a:latin typeface="Arial" charset="0"/>
                <a:ea typeface="ＭＳ Ｐゴシック" charset="0"/>
                <a:cs typeface="ＭＳ Ｐゴシック" charset="0"/>
              </a:rPr>
              <a:t>us.</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7325" y="39479"/>
            <a:ext cx="5695565" cy="2867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effectLst>
                  <a:glow rad="127000">
                    <a:schemeClr val="tx1"/>
                  </a:glow>
                </a:effectLst>
                <a:latin typeface="Arial" charset="0"/>
                <a:ea typeface="ＭＳ Ｐゴシック" charset="0"/>
                <a:cs typeface="ＭＳ Ｐゴシック" charset="0"/>
              </a:rPr>
              <a:t>How and where?</a:t>
            </a:r>
          </a:p>
          <a:p>
            <a:pPr algn="l">
              <a:defRPr/>
            </a:pPr>
            <a:r>
              <a:rPr lang="en-US" sz="4000" b="1" dirty="0" smtClean="0">
                <a:effectLst>
                  <a:glow rad="127000">
                    <a:schemeClr val="tx1"/>
                  </a:glow>
                </a:effectLst>
                <a:latin typeface="Arial" charset="0"/>
                <a:ea typeface="ＭＳ Ｐゴシック" charset="0"/>
                <a:cs typeface="ＭＳ Ｐゴシック" charset="0"/>
              </a:rPr>
              <a:t>• Work</a:t>
            </a:r>
          </a:p>
          <a:p>
            <a:pPr algn="l">
              <a:defRPr/>
            </a:pPr>
            <a:r>
              <a:rPr lang="en-US" sz="4000" b="1" dirty="0" smtClean="0">
                <a:effectLst>
                  <a:glow rad="127000">
                    <a:schemeClr val="tx1"/>
                  </a:glow>
                </a:effectLst>
                <a:latin typeface="Arial" charset="0"/>
                <a:ea typeface="ＭＳ Ｐゴシック" charset="0"/>
                <a:cs typeface="ＭＳ Ｐゴシック" charset="0"/>
              </a:rPr>
              <a:t>• Home</a:t>
            </a:r>
          </a:p>
          <a:p>
            <a:pPr algn="l">
              <a:defRPr/>
            </a:pPr>
            <a:r>
              <a:rPr lang="en-US" sz="4000" b="1" dirty="0" smtClean="0">
                <a:effectLst>
                  <a:glow rad="127000">
                    <a:schemeClr val="tx1"/>
                  </a:glow>
                </a:effectLst>
                <a:latin typeface="Arial" charset="0"/>
                <a:ea typeface="ＭＳ Ｐゴシック" charset="0"/>
                <a:cs typeface="ＭＳ Ｐゴシック" charset="0"/>
              </a:rPr>
              <a:t>• Mind</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48281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I.  </a:t>
            </a:r>
            <a:r>
              <a:rPr lang="en-US" b="1" dirty="0" smtClean="0">
                <a:solidFill>
                  <a:srgbClr val="FFFF00"/>
                </a:solidFill>
                <a:effectLst>
                  <a:glow rad="127000">
                    <a:schemeClr val="tx1"/>
                  </a:glow>
                </a:effectLst>
                <a:latin typeface="Arial" charset="0"/>
                <a:ea typeface="ＭＳ Ｐゴシック" charset="0"/>
                <a:cs typeface="ＭＳ Ｐゴシック" charset="0"/>
              </a:rPr>
              <a:t>Trust</a:t>
            </a:r>
            <a:r>
              <a:rPr lang="en-US" b="1" dirty="0" smtClean="0">
                <a:effectLst>
                  <a:glow rad="127000">
                    <a:schemeClr val="tx1"/>
                  </a:glow>
                </a:effectLst>
                <a:latin typeface="Arial" charset="0"/>
                <a:ea typeface="ＭＳ Ｐゴシック" charset="0"/>
                <a:cs typeface="ＭＳ Ｐゴシック" charset="0"/>
              </a:rPr>
              <a:t> God for victory.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4614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164" y="5405743"/>
            <a:ext cx="9144000" cy="148657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Our greater danger is not failure.  It is success.</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7609" y="68645"/>
            <a:ext cx="5269278" cy="4508160"/>
          </a:xfrm>
          <a:prstGeom prst="rect">
            <a:avLst/>
          </a:prstGeom>
        </p:spPr>
      </p:pic>
      <p:pic>
        <p:nvPicPr>
          <p:cNvPr id="3" name="Picture 2"/>
          <p:cNvPicPr>
            <a:picLocks noChangeAspect="1"/>
          </p:cNvPicPr>
          <p:nvPr/>
        </p:nvPicPr>
        <p:blipFill>
          <a:blip r:embed="rId4"/>
          <a:stretch>
            <a:fillRect/>
          </a:stretch>
        </p:blipFill>
        <p:spPr>
          <a:xfrm>
            <a:off x="3955729" y="2324117"/>
            <a:ext cx="4788425" cy="3184591"/>
          </a:xfrm>
          <a:prstGeom prst="rect">
            <a:avLst/>
          </a:prstGeom>
        </p:spPr>
      </p:pic>
    </p:spTree>
    <p:extLst>
      <p:ext uri="{BB962C8B-B14F-4D97-AF65-F5344CB8AC3E}">
        <p14:creationId xmlns:p14="http://schemas.microsoft.com/office/powerpoint/2010/main" val="32906949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67164"/>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II</a:t>
            </a:r>
            <a:r>
              <a:rPr lang="en-US" b="1" dirty="0">
                <a:effectLst>
                  <a:glow rad="127000">
                    <a:schemeClr val="tx1"/>
                  </a:glow>
                </a:effectLst>
                <a:latin typeface="Arial" charset="0"/>
                <a:ea typeface="ＭＳ Ｐゴシック" charset="0"/>
                <a:cs typeface="ＭＳ Ｐゴシック" charset="0"/>
              </a:rPr>
              <a:t>. </a:t>
            </a:r>
            <a:r>
              <a:rPr lang="en-US" b="1" dirty="0">
                <a:solidFill>
                  <a:srgbClr val="FFFF00"/>
                </a:solidFill>
                <a:effectLst>
                  <a:glow rad="127000">
                    <a:schemeClr val="tx1"/>
                  </a:glow>
                </a:effectLst>
                <a:latin typeface="Arial" charset="0"/>
                <a:ea typeface="ＭＳ Ｐゴシック" charset="0"/>
                <a:cs typeface="ＭＳ Ｐゴシック" charset="0"/>
              </a:rPr>
              <a:t>Credit</a:t>
            </a:r>
            <a:r>
              <a:rPr lang="en-US" b="1" dirty="0">
                <a:effectLst>
                  <a:glow rad="127000">
                    <a:schemeClr val="tx1"/>
                  </a:glow>
                </a:effectLst>
                <a:latin typeface="Arial" charset="0"/>
                <a:ea typeface="ＭＳ Ｐゴシック" charset="0"/>
                <a:cs typeface="ＭＳ Ｐゴシック" charset="0"/>
              </a:rPr>
              <a:t> God for his victories in your </a:t>
            </a:r>
            <a:r>
              <a:rPr lang="en-US" b="1" dirty="0" smtClean="0">
                <a:effectLst>
                  <a:glow rad="127000">
                    <a:schemeClr val="tx1"/>
                  </a:glow>
                </a:effectLst>
                <a:latin typeface="Arial" charset="0"/>
                <a:ea typeface="ＭＳ Ｐゴシック" charset="0"/>
                <a:cs typeface="ＭＳ Ｐゴシック" charset="0"/>
              </a:rPr>
              <a:t>life (17-24).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043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2121093"/>
          </a:xfrm>
          <a:prstGeom prst="rect">
            <a:avLst/>
          </a:prstGeom>
          <a:solidFill>
            <a:schemeClr val="tx1"/>
          </a:solidFill>
          <a:ln>
            <a:noFill/>
          </a:ln>
          <a:effectLst/>
        </p:spPr>
        <p:txBody>
          <a:bodyPr wrap="square" lIns="90488" tIns="44450" rIns="90488" bIns="44450">
            <a:spAutoFit/>
          </a:bodyPr>
          <a:lstStyle/>
          <a:p>
            <a:pPr algn="ctr"/>
            <a:r>
              <a:rPr lang="en-US" sz="4400" b="1" u="none" dirty="0" smtClean="0">
                <a:solidFill>
                  <a:schemeClr val="bg1"/>
                </a:solidFill>
                <a:effectLst/>
                <a:latin typeface="Arial"/>
                <a:cs typeface="Arial"/>
              </a:rPr>
              <a:t>The Land of Canaan</a:t>
            </a:r>
            <a:br>
              <a:rPr lang="en-US" sz="4400" b="1" u="none" dirty="0" smtClean="0">
                <a:solidFill>
                  <a:schemeClr val="bg1"/>
                </a:solidFill>
                <a:effectLst/>
                <a:latin typeface="Arial"/>
                <a:cs typeface="Arial"/>
              </a:rPr>
            </a:br>
            <a:r>
              <a:rPr lang="en-US" sz="4400" b="1" u="none" dirty="0" smtClean="0">
                <a:solidFill>
                  <a:schemeClr val="bg1"/>
                </a:solidFill>
                <a:effectLst/>
                <a:latin typeface="Arial"/>
                <a:cs typeface="Arial"/>
              </a:rPr>
              <a:t>(2000 BC)</a:t>
            </a:r>
            <a:endParaRPr lang="en-US" sz="4400" b="1" u="none" dirty="0">
              <a:solidFill>
                <a:schemeClr val="bg1"/>
              </a:solidFill>
              <a:effectLst/>
              <a:latin typeface="Arial"/>
              <a:cs typeface="Arial"/>
            </a:endParaRPr>
          </a:p>
        </p:txBody>
      </p:sp>
      <p:pic>
        <p:nvPicPr>
          <p:cNvPr id="6" name="Picture 5"/>
          <p:cNvPicPr>
            <a:picLocks noChangeAspect="1"/>
          </p:cNvPicPr>
          <p:nvPr/>
        </p:nvPicPr>
        <p:blipFill>
          <a:blip r:embed="rId4"/>
          <a:stretch>
            <a:fillRect/>
          </a:stretch>
        </p:blipFill>
        <p:spPr>
          <a:xfrm>
            <a:off x="9248527" y="9195"/>
            <a:ext cx="4482000" cy="6858000"/>
          </a:xfrm>
          <a:prstGeom prst="rect">
            <a:avLst/>
          </a:prstGeom>
        </p:spPr>
      </p:pic>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TextBox 6"/>
          <p:cNvSpPr txBox="1"/>
          <p:nvPr/>
        </p:nvSpPr>
        <p:spPr>
          <a:xfrm>
            <a:off x="1993046" y="3788087"/>
            <a:ext cx="966931"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Sodom</a:t>
            </a:r>
            <a:endParaRPr lang="en-US" b="1" dirty="0">
              <a:solidFill>
                <a:srgbClr val="FFFFFF"/>
              </a:solidFill>
              <a:effectLst>
                <a:glow rad="127000">
                  <a:schemeClr val="tx1"/>
                </a:glow>
              </a:effectLst>
              <a:latin typeface="Arial"/>
              <a:cs typeface="Arial"/>
            </a:endParaRPr>
          </a:p>
        </p:txBody>
      </p:sp>
      <p:sp>
        <p:nvSpPr>
          <p:cNvPr id="22" name="TextBox 21"/>
          <p:cNvSpPr txBox="1"/>
          <p:nvPr/>
        </p:nvSpPr>
        <p:spPr>
          <a:xfrm>
            <a:off x="1026115" y="3438195"/>
            <a:ext cx="928785" cy="369332"/>
          </a:xfrm>
          <a:prstGeom prst="rect">
            <a:avLst/>
          </a:prstGeom>
          <a:noFill/>
        </p:spPr>
        <p:txBody>
          <a:bodyPr wrap="none" rtlCol="0">
            <a:spAutoFit/>
          </a:bodyPr>
          <a:lstStyle/>
          <a:p>
            <a:r>
              <a:rPr lang="en-US" b="1" dirty="0" err="1" smtClean="0">
                <a:solidFill>
                  <a:srgbClr val="FFFFFF"/>
                </a:solidFill>
                <a:effectLst>
                  <a:glow rad="127000">
                    <a:schemeClr val="tx1"/>
                  </a:glow>
                </a:effectLst>
                <a:latin typeface="Arial"/>
                <a:cs typeface="Arial"/>
              </a:rPr>
              <a:t>Mamre</a:t>
            </a:r>
            <a:endParaRPr lang="en-US" b="1" dirty="0">
              <a:solidFill>
                <a:srgbClr val="FFFFFF"/>
              </a:solidFill>
              <a:effectLst>
                <a:glow rad="127000">
                  <a:schemeClr val="tx1"/>
                </a:glow>
              </a:effectLst>
              <a:latin typeface="Arial"/>
              <a:cs typeface="Arial"/>
            </a:endParaRPr>
          </a:p>
        </p:txBody>
      </p:sp>
      <p:sp>
        <p:nvSpPr>
          <p:cNvPr id="23" name="TextBox 22"/>
          <p:cNvSpPr txBox="1"/>
          <p:nvPr/>
        </p:nvSpPr>
        <p:spPr>
          <a:xfrm>
            <a:off x="0" y="4782457"/>
            <a:ext cx="1018503" cy="369332"/>
          </a:xfrm>
          <a:prstGeom prst="rect">
            <a:avLst/>
          </a:prstGeom>
          <a:noFill/>
        </p:spPr>
        <p:txBody>
          <a:bodyPr wrap="none" rtlCol="0">
            <a:spAutoFit/>
          </a:bodyPr>
          <a:lstStyle/>
          <a:p>
            <a:r>
              <a:rPr lang="en-US" b="1" dirty="0" err="1" smtClean="0">
                <a:solidFill>
                  <a:srgbClr val="FFFFFF"/>
                </a:solidFill>
                <a:effectLst>
                  <a:glow rad="127000">
                    <a:schemeClr val="tx1"/>
                  </a:glow>
                </a:effectLst>
                <a:latin typeface="Arial"/>
                <a:cs typeface="Arial"/>
              </a:rPr>
              <a:t>Kadesh</a:t>
            </a:r>
            <a:endParaRPr lang="en-US" b="1" dirty="0">
              <a:solidFill>
                <a:srgbClr val="FFFFFF"/>
              </a:solidFill>
              <a:effectLst>
                <a:glow rad="127000">
                  <a:schemeClr val="tx1"/>
                </a:glow>
              </a:effectLst>
              <a:latin typeface="Arial"/>
              <a:cs typeface="Arial"/>
            </a:endParaRPr>
          </a:p>
        </p:txBody>
      </p:sp>
      <p:sp>
        <p:nvSpPr>
          <p:cNvPr id="24" name="TextBox 23"/>
          <p:cNvSpPr txBox="1"/>
          <p:nvPr/>
        </p:nvSpPr>
        <p:spPr>
          <a:xfrm>
            <a:off x="2917767" y="-1"/>
            <a:ext cx="620745"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Dan</a:t>
            </a:r>
            <a:endParaRPr lang="en-US" b="1" dirty="0">
              <a:solidFill>
                <a:srgbClr val="FFFFFF"/>
              </a:solidFill>
              <a:effectLst>
                <a:glow rad="127000">
                  <a:schemeClr val="tx1"/>
                </a:glow>
              </a:effectLst>
              <a:latin typeface="Arial"/>
              <a:cs typeface="Arial"/>
            </a:endParaRPr>
          </a:p>
        </p:txBody>
      </p:sp>
      <p:sp>
        <p:nvSpPr>
          <p:cNvPr id="25" name="TextBox 24"/>
          <p:cNvSpPr txBox="1"/>
          <p:nvPr/>
        </p:nvSpPr>
        <p:spPr>
          <a:xfrm>
            <a:off x="1534563" y="6469576"/>
            <a:ext cx="1108446"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El </a:t>
            </a:r>
            <a:r>
              <a:rPr lang="en-US" b="1" dirty="0" err="1" smtClean="0">
                <a:solidFill>
                  <a:srgbClr val="FFFFFF"/>
                </a:solidFill>
                <a:effectLst>
                  <a:glow rad="127000">
                    <a:schemeClr val="tx1"/>
                  </a:glow>
                </a:effectLst>
                <a:latin typeface="Arial"/>
                <a:cs typeface="Arial"/>
              </a:rPr>
              <a:t>Paran</a:t>
            </a:r>
            <a:endParaRPr lang="en-US" b="1" dirty="0">
              <a:solidFill>
                <a:srgbClr val="FFFFFF"/>
              </a:solidFill>
              <a:effectLst>
                <a:glow rad="127000">
                  <a:schemeClr val="tx1"/>
                </a:glow>
              </a:effectLst>
              <a:latin typeface="Arial"/>
              <a:cs typeface="Arial"/>
            </a:endParaRPr>
          </a:p>
        </p:txBody>
      </p:sp>
      <p:sp>
        <p:nvSpPr>
          <p:cNvPr id="26" name="TextBox 25"/>
          <p:cNvSpPr txBox="1"/>
          <p:nvPr/>
        </p:nvSpPr>
        <p:spPr>
          <a:xfrm>
            <a:off x="5129017" y="2660042"/>
            <a:ext cx="1481570" cy="523220"/>
          </a:xfrm>
          <a:prstGeom prst="rect">
            <a:avLst/>
          </a:prstGeom>
          <a:noFill/>
        </p:spPr>
        <p:txBody>
          <a:bodyPr wrap="none" rtlCol="0">
            <a:spAutoFit/>
          </a:bodyPr>
          <a:lstStyle/>
          <a:p>
            <a:r>
              <a:rPr lang="en-US" sz="2800" b="1" dirty="0" smtClean="0">
                <a:solidFill>
                  <a:srgbClr val="FFFFFF"/>
                </a:solidFill>
                <a:effectLst>
                  <a:glow rad="127000">
                    <a:schemeClr val="tx1"/>
                  </a:glow>
                </a:effectLst>
                <a:latin typeface="Arial"/>
                <a:cs typeface="Arial"/>
              </a:rPr>
              <a:t>5 Kings</a:t>
            </a:r>
            <a:endParaRPr lang="en-US" sz="2800" b="1" dirty="0">
              <a:solidFill>
                <a:srgbClr val="FFFFFF"/>
              </a:solidFill>
              <a:effectLst>
                <a:glow rad="127000">
                  <a:schemeClr val="tx1"/>
                </a:glow>
              </a:effectLst>
              <a:latin typeface="Arial"/>
              <a:cs typeface="Arial"/>
            </a:endParaRPr>
          </a:p>
        </p:txBody>
      </p:sp>
      <p:sp>
        <p:nvSpPr>
          <p:cNvPr id="27" name="TextBox 26"/>
          <p:cNvSpPr txBox="1"/>
          <p:nvPr/>
        </p:nvSpPr>
        <p:spPr>
          <a:xfrm>
            <a:off x="4869530" y="3104304"/>
            <a:ext cx="1741057" cy="523220"/>
          </a:xfrm>
          <a:prstGeom prst="rect">
            <a:avLst/>
          </a:prstGeom>
          <a:noFill/>
        </p:spPr>
        <p:txBody>
          <a:bodyPr wrap="none" rtlCol="0">
            <a:spAutoFit/>
          </a:bodyPr>
          <a:lstStyle/>
          <a:p>
            <a:r>
              <a:rPr lang="en-US" sz="2800" b="1" dirty="0" smtClean="0">
                <a:solidFill>
                  <a:srgbClr val="FFFF00"/>
                </a:solidFill>
                <a:effectLst>
                  <a:glow rad="127000">
                    <a:schemeClr val="tx1"/>
                  </a:glow>
                </a:effectLst>
                <a:latin typeface="Arial"/>
                <a:cs typeface="Arial"/>
              </a:rPr>
              <a:t>Abraham</a:t>
            </a:r>
            <a:endParaRPr lang="en-US" sz="2800" b="1" dirty="0">
              <a:solidFill>
                <a:srgbClr val="FFFF00"/>
              </a:solidFill>
              <a:effectLst>
                <a:glow rad="127000">
                  <a:schemeClr val="tx1"/>
                </a:glow>
              </a:effectLst>
              <a:latin typeface="Arial"/>
              <a:cs typeface="Arial"/>
            </a:endParaRPr>
          </a:p>
        </p:txBody>
      </p:sp>
      <p:sp>
        <p:nvSpPr>
          <p:cNvPr id="28" name="Down Arrow 27"/>
          <p:cNvSpPr/>
          <p:nvPr/>
        </p:nvSpPr>
        <p:spPr bwMode="auto">
          <a:xfrm rot="16200000">
            <a:off x="7264634" y="221210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Down Arrow 28"/>
          <p:cNvSpPr/>
          <p:nvPr/>
        </p:nvSpPr>
        <p:spPr bwMode="auto">
          <a:xfrm rot="16200000">
            <a:off x="7264634" y="2656370"/>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Down Arrow 29"/>
          <p:cNvSpPr/>
          <p:nvPr/>
        </p:nvSpPr>
        <p:spPr bwMode="auto">
          <a:xfrm rot="1373940">
            <a:off x="2283818" y="54928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1" name="Down Arrow 30"/>
          <p:cNvSpPr/>
          <p:nvPr/>
        </p:nvSpPr>
        <p:spPr bwMode="auto">
          <a:xfrm rot="234967">
            <a:off x="1970446" y="1953413"/>
            <a:ext cx="364628" cy="1188000"/>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2" name="TextBox 31"/>
          <p:cNvSpPr txBox="1"/>
          <p:nvPr/>
        </p:nvSpPr>
        <p:spPr>
          <a:xfrm>
            <a:off x="3872963" y="3548566"/>
            <a:ext cx="2737624" cy="523220"/>
          </a:xfrm>
          <a:prstGeom prst="rect">
            <a:avLst/>
          </a:prstGeom>
          <a:noFill/>
        </p:spPr>
        <p:txBody>
          <a:bodyPr wrap="none" rtlCol="0">
            <a:spAutoFit/>
          </a:bodyPr>
          <a:lstStyle/>
          <a:p>
            <a:r>
              <a:rPr lang="en-US" sz="2800" b="1" dirty="0" smtClean="0">
                <a:solidFill>
                  <a:schemeClr val="accent2">
                    <a:lumMod val="40000"/>
                    <a:lumOff val="60000"/>
                  </a:schemeClr>
                </a:solidFill>
                <a:effectLst>
                  <a:glow rad="127000">
                    <a:schemeClr val="tx1"/>
                  </a:glow>
                </a:effectLst>
                <a:latin typeface="Arial"/>
                <a:cs typeface="Arial"/>
              </a:rPr>
              <a:t>King of Sodom</a:t>
            </a:r>
            <a:endParaRPr lang="en-US" sz="2800" b="1" dirty="0">
              <a:solidFill>
                <a:schemeClr val="accent2">
                  <a:lumMod val="40000"/>
                  <a:lumOff val="60000"/>
                </a:schemeClr>
              </a:solidFill>
              <a:effectLst>
                <a:glow rad="127000">
                  <a:schemeClr val="tx1"/>
                </a:glow>
              </a:effectLst>
              <a:latin typeface="Arial"/>
              <a:cs typeface="Arial"/>
            </a:endParaRPr>
          </a:p>
        </p:txBody>
      </p:sp>
      <p:sp>
        <p:nvSpPr>
          <p:cNvPr id="33" name="Down Arrow 32"/>
          <p:cNvSpPr/>
          <p:nvPr/>
        </p:nvSpPr>
        <p:spPr bwMode="auto">
          <a:xfrm rot="16200000">
            <a:off x="7264634" y="3100632"/>
            <a:ext cx="364628" cy="1546704"/>
          </a:xfrm>
          <a:prstGeom prst="downArrow">
            <a:avLst/>
          </a:prstGeom>
          <a:solidFill>
            <a:schemeClr val="accent2">
              <a:lumMod val="40000"/>
              <a:lumOff val="60000"/>
            </a:schemeClr>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Down Arrow 33"/>
          <p:cNvSpPr/>
          <p:nvPr/>
        </p:nvSpPr>
        <p:spPr bwMode="auto">
          <a:xfrm rot="9111754">
            <a:off x="2070225" y="3140092"/>
            <a:ext cx="364628" cy="828000"/>
          </a:xfrm>
          <a:prstGeom prst="downArrow">
            <a:avLst/>
          </a:prstGeom>
          <a:solidFill>
            <a:schemeClr val="accent2">
              <a:lumMod val="40000"/>
              <a:lumOff val="60000"/>
            </a:schemeClr>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TextBox 34"/>
          <p:cNvSpPr txBox="1"/>
          <p:nvPr/>
        </p:nvSpPr>
        <p:spPr>
          <a:xfrm>
            <a:off x="1532764" y="2928958"/>
            <a:ext cx="864765" cy="369332"/>
          </a:xfrm>
          <a:prstGeom prst="rect">
            <a:avLst/>
          </a:prstGeom>
          <a:noFill/>
        </p:spPr>
        <p:txBody>
          <a:bodyPr wrap="none" rtlCol="0">
            <a:spAutoFit/>
          </a:bodyPr>
          <a:lstStyle/>
          <a:p>
            <a:r>
              <a:rPr lang="en-US" b="1" dirty="0" smtClean="0">
                <a:solidFill>
                  <a:srgbClr val="FFFFFF"/>
                </a:solidFill>
                <a:effectLst>
                  <a:glow rad="127000">
                    <a:schemeClr val="tx1"/>
                  </a:glow>
                </a:effectLst>
                <a:latin typeface="Arial"/>
                <a:cs typeface="Arial"/>
              </a:rPr>
              <a:t>Salem</a:t>
            </a:r>
            <a:endParaRPr lang="en-US" b="1" dirty="0">
              <a:solidFill>
                <a:srgbClr val="FFFFFF"/>
              </a:solidFill>
              <a:effectLst>
                <a:glow rad="127000">
                  <a:schemeClr val="tx1"/>
                </a:glow>
              </a:effectLst>
              <a:latin typeface="Arial"/>
              <a:cs typeface="Arial"/>
            </a:endParaRPr>
          </a:p>
        </p:txBody>
      </p:sp>
    </p:spTree>
    <p:extLst>
      <p:ext uri="{BB962C8B-B14F-4D97-AF65-F5344CB8AC3E}">
        <p14:creationId xmlns:p14="http://schemas.microsoft.com/office/powerpoint/2010/main" val="12474273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771118" y="0"/>
            <a:ext cx="2372882" cy="6858000"/>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5443" y="0"/>
            <a:ext cx="7151459" cy="6858451"/>
          </a:xfrm>
          <a:prstGeom prst="rect">
            <a:avLst/>
          </a:prstGeom>
        </p:spPr>
      </p:pic>
      <p:sp>
        <p:nvSpPr>
          <p:cNvPr id="2" name="Title 1"/>
          <p:cNvSpPr>
            <a:spLocks noGrp="1"/>
          </p:cNvSpPr>
          <p:nvPr>
            <p:ph type="title"/>
          </p:nvPr>
        </p:nvSpPr>
        <p:spPr>
          <a:xfrm>
            <a:off x="12700" y="1"/>
            <a:ext cx="5204198" cy="976896"/>
          </a:xfrm>
          <a:solidFill>
            <a:schemeClr val="bg1"/>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20000"/>
              </a:spcBef>
              <a:buClr>
                <a:srgbClr val="990000"/>
              </a:buClr>
              <a:buSzPct val="75000"/>
              <a:buFont typeface="Wingdings" charset="0"/>
              <a:buNone/>
            </a:pPr>
            <a:r>
              <a:rPr lang="en-US" sz="4000" b="1" kern="1200" dirty="0">
                <a:solidFill>
                  <a:srgbClr val="FFFFFF"/>
                </a:solidFill>
                <a:effectLst>
                  <a:outerShdw blurRad="38100" dist="38100" dir="2700000" algn="tl">
                    <a:srgbClr val="666633"/>
                  </a:outerShdw>
                </a:effectLst>
                <a:latin typeface="Arial" charset="0"/>
                <a:cs typeface="Arial" charset="0"/>
              </a:rPr>
              <a:t>Genesis 14:17-21</a:t>
            </a:r>
          </a:p>
        </p:txBody>
      </p:sp>
      <p:sp>
        <p:nvSpPr>
          <p:cNvPr id="11" name="Right Arrow 10"/>
          <p:cNvSpPr/>
          <p:nvPr/>
        </p:nvSpPr>
        <p:spPr>
          <a:xfrm rot="7666503">
            <a:off x="6335882" y="918840"/>
            <a:ext cx="3794849"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2" name="Title 1"/>
          <p:cNvSpPr txBox="1">
            <a:spLocks/>
          </p:cNvSpPr>
          <p:nvPr/>
        </p:nvSpPr>
        <p:spPr bwMode="auto">
          <a:xfrm>
            <a:off x="4967458" y="2705106"/>
            <a:ext cx="2978228" cy="154492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Valley of Shaveh</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4" name="Title 1"/>
          <p:cNvSpPr txBox="1">
            <a:spLocks/>
          </p:cNvSpPr>
          <p:nvPr/>
        </p:nvSpPr>
        <p:spPr bwMode="auto">
          <a:xfrm>
            <a:off x="5435600" y="5706414"/>
            <a:ext cx="3838575" cy="93955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King of Sodom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6" name="Title 1"/>
          <p:cNvSpPr txBox="1">
            <a:spLocks/>
          </p:cNvSpPr>
          <p:nvPr/>
        </p:nvSpPr>
        <p:spPr bwMode="auto">
          <a:xfrm>
            <a:off x="5435600" y="273923"/>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Abraham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7" name="Right Arrow 6"/>
          <p:cNvSpPr/>
          <p:nvPr/>
        </p:nvSpPr>
        <p:spPr>
          <a:xfrm rot="14326042">
            <a:off x="5959509" y="4863265"/>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Tree>
    <p:extLst>
      <p:ext uri="{BB962C8B-B14F-4D97-AF65-F5344CB8AC3E}">
        <p14:creationId xmlns:p14="http://schemas.microsoft.com/office/powerpoint/2010/main" val="7789858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228600"/>
            <a:ext cx="6096000" cy="6400800"/>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King of Sodom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035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771118" y="0"/>
            <a:ext cx="2372882" cy="6858000"/>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5443" y="0"/>
            <a:ext cx="7151459" cy="6858451"/>
          </a:xfrm>
          <a:prstGeom prst="rect">
            <a:avLst/>
          </a:prstGeom>
        </p:spPr>
      </p:pic>
      <p:sp>
        <p:nvSpPr>
          <p:cNvPr id="2" name="Title 1"/>
          <p:cNvSpPr>
            <a:spLocks noGrp="1"/>
          </p:cNvSpPr>
          <p:nvPr>
            <p:ph type="title"/>
          </p:nvPr>
        </p:nvSpPr>
        <p:spPr>
          <a:xfrm>
            <a:off x="12700" y="1"/>
            <a:ext cx="5204198" cy="976896"/>
          </a:xfrm>
          <a:solidFill>
            <a:schemeClr val="bg1"/>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20000"/>
              </a:spcBef>
              <a:buClr>
                <a:srgbClr val="990000"/>
              </a:buClr>
              <a:buSzPct val="75000"/>
              <a:buFont typeface="Wingdings" charset="0"/>
              <a:buNone/>
            </a:pPr>
            <a:r>
              <a:rPr lang="en-US" sz="4000" b="1" kern="1200" dirty="0">
                <a:solidFill>
                  <a:srgbClr val="FFFFFF"/>
                </a:solidFill>
                <a:effectLst>
                  <a:outerShdw blurRad="38100" dist="38100" dir="2700000" algn="tl">
                    <a:srgbClr val="666633"/>
                  </a:outerShdw>
                </a:effectLst>
                <a:latin typeface="Arial" charset="0"/>
                <a:cs typeface="Arial" charset="0"/>
              </a:rPr>
              <a:t>Genesis 14:17-21</a:t>
            </a:r>
          </a:p>
        </p:txBody>
      </p:sp>
      <p:sp>
        <p:nvSpPr>
          <p:cNvPr id="11" name="Right Arrow 10"/>
          <p:cNvSpPr/>
          <p:nvPr/>
        </p:nvSpPr>
        <p:spPr>
          <a:xfrm rot="7666503">
            <a:off x="6335882" y="918840"/>
            <a:ext cx="3794849"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2" name="Title 1"/>
          <p:cNvSpPr txBox="1">
            <a:spLocks/>
          </p:cNvSpPr>
          <p:nvPr/>
        </p:nvSpPr>
        <p:spPr bwMode="auto">
          <a:xfrm>
            <a:off x="4967458" y="2705106"/>
            <a:ext cx="2978228" cy="154492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Valley of Shaveh</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4" name="Title 1"/>
          <p:cNvSpPr txBox="1">
            <a:spLocks/>
          </p:cNvSpPr>
          <p:nvPr/>
        </p:nvSpPr>
        <p:spPr bwMode="auto">
          <a:xfrm>
            <a:off x="5435600" y="5706414"/>
            <a:ext cx="3838575" cy="93955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King of Sodom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6" name="Title 1"/>
          <p:cNvSpPr txBox="1">
            <a:spLocks/>
          </p:cNvSpPr>
          <p:nvPr/>
        </p:nvSpPr>
        <p:spPr bwMode="auto">
          <a:xfrm>
            <a:off x="5435600" y="273923"/>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Abraham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7" name="Right Arrow 6"/>
          <p:cNvSpPr/>
          <p:nvPr/>
        </p:nvSpPr>
        <p:spPr>
          <a:xfrm rot="14326042">
            <a:off x="5959509" y="4863265"/>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Tree>
    <p:extLst>
      <p:ext uri="{BB962C8B-B14F-4D97-AF65-F5344CB8AC3E}">
        <p14:creationId xmlns:p14="http://schemas.microsoft.com/office/powerpoint/2010/main" val="4333437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believe in God?  Join the club.</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57400"/>
            <a:ext cx="9144000" cy="2743200"/>
          </a:xfrm>
          <a:prstGeom prst="rect">
            <a:avLst/>
          </a:prstGeom>
        </p:spPr>
      </p:pic>
    </p:spTree>
    <p:extLst>
      <p:ext uri="{BB962C8B-B14F-4D97-AF65-F5344CB8AC3E}">
        <p14:creationId xmlns:p14="http://schemas.microsoft.com/office/powerpoint/2010/main" val="120124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3250501" cy="2425672"/>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The Valley of Shaveh</a:t>
            </a:r>
            <a:endParaRPr lang="en-US"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2634"/>
            <a:ext cx="9144000" cy="3616060"/>
          </a:xfrm>
          <a:prstGeom prst="rect">
            <a:avLst/>
          </a:prstGeom>
        </p:spPr>
      </p:pic>
      <p:sp>
        <p:nvSpPr>
          <p:cNvPr id="5" name="Rectangle 2"/>
          <p:cNvSpPr txBox="1">
            <a:spLocks noChangeArrowheads="1"/>
          </p:cNvSpPr>
          <p:nvPr/>
        </p:nvSpPr>
        <p:spPr bwMode="auto">
          <a:xfrm>
            <a:off x="0" y="5885176"/>
            <a:ext cx="9144000" cy="86323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Absalom</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Pillar</a:t>
            </a:r>
            <a:endParaRPr lang="en-US"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453508" y="43012"/>
            <a:ext cx="4923004" cy="584216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"During </a:t>
            </a:r>
            <a:r>
              <a:rPr lang="en-US" sz="3200" b="1" dirty="0">
                <a:effectLst>
                  <a:glow rad="127000">
                    <a:schemeClr val="tx1"/>
                  </a:glow>
                </a:effectLst>
                <a:latin typeface="Arial" charset="0"/>
                <a:ea typeface="ＭＳ Ｐゴシック" charset="0"/>
                <a:cs typeface="ＭＳ Ｐゴシック" charset="0"/>
              </a:rPr>
              <a:t>his lifetime, Absalom had built a monument to himself in the </a:t>
            </a:r>
            <a:r>
              <a:rPr lang="en-US" sz="3200" b="1" dirty="0" smtClean="0">
                <a:effectLst>
                  <a:glow rad="127000">
                    <a:schemeClr val="tx1"/>
                  </a:glow>
                </a:effectLst>
                <a:latin typeface="Arial" charset="0"/>
                <a:ea typeface="ＭＳ Ｐゴシック" charset="0"/>
                <a:cs typeface="ＭＳ Ｐゴシック" charset="0"/>
              </a:rPr>
              <a:t>King</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a:t>
            </a:r>
            <a:r>
              <a:rPr lang="en-US" sz="3200" b="1" dirty="0">
                <a:effectLst>
                  <a:glow rad="127000">
                    <a:schemeClr val="tx1"/>
                  </a:glow>
                </a:effectLst>
                <a:latin typeface="Arial" charset="0"/>
                <a:ea typeface="ＭＳ Ｐゴシック" charset="0"/>
                <a:cs typeface="ＭＳ Ｐゴシック" charset="0"/>
              </a:rPr>
              <a:t>Valley, for he said, </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I </a:t>
            </a:r>
            <a:r>
              <a:rPr lang="en-US" sz="3200" b="1" dirty="0">
                <a:effectLst>
                  <a:glow rad="127000">
                    <a:schemeClr val="tx1"/>
                  </a:glow>
                </a:effectLst>
                <a:latin typeface="Arial" charset="0"/>
                <a:ea typeface="ＭＳ Ｐゴシック" charset="0"/>
                <a:cs typeface="ＭＳ Ｐゴシック" charset="0"/>
              </a:rPr>
              <a:t>have no son to carry on my name</a:t>
            </a:r>
            <a:r>
              <a:rPr lang="en-US" sz="3200" b="1" dirty="0" smtClean="0">
                <a:effectLst>
                  <a:glow rad="127000">
                    <a:schemeClr val="tx1"/>
                  </a:glow>
                </a:effectLst>
                <a:latin typeface="Arial" charset="0"/>
                <a:ea typeface="ＭＳ Ｐゴシック" charset="0"/>
                <a:cs typeface="ＭＳ Ｐゴシック" charset="0"/>
              </a:rPr>
              <a:t>.</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He named the monument after himself, and it is known as </a:t>
            </a:r>
            <a:r>
              <a:rPr lang="en-US" sz="3200" b="1" dirty="0" smtClean="0">
                <a:effectLst>
                  <a:glow rad="127000">
                    <a:schemeClr val="tx1"/>
                  </a:glow>
                </a:effectLst>
                <a:latin typeface="Arial" charset="0"/>
                <a:ea typeface="ＭＳ Ｐゴシック" charset="0"/>
                <a:cs typeface="ＭＳ Ｐゴシック" charset="0"/>
              </a:rPr>
              <a:t>Absalom</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a:t>
            </a:r>
            <a:r>
              <a:rPr lang="en-US" sz="3200" b="1" dirty="0">
                <a:effectLst>
                  <a:glow rad="127000">
                    <a:schemeClr val="tx1"/>
                  </a:glow>
                </a:effectLst>
                <a:latin typeface="Arial" charset="0"/>
                <a:ea typeface="ＭＳ Ｐゴシック" charset="0"/>
                <a:cs typeface="ＭＳ Ｐゴシック" charset="0"/>
              </a:rPr>
              <a:t>Monument to this </a:t>
            </a:r>
            <a:r>
              <a:rPr lang="en-US" sz="3200" b="1" dirty="0" smtClean="0">
                <a:effectLst>
                  <a:glow rad="127000">
                    <a:schemeClr val="tx1"/>
                  </a:glow>
                </a:effectLst>
                <a:latin typeface="Arial" charset="0"/>
                <a:ea typeface="ＭＳ Ｐゴシック" charset="0"/>
                <a:cs typeface="ＭＳ Ｐゴシック" charset="0"/>
              </a:rPr>
              <a:t>day" (2 Sam. 18:18 NLT</a:t>
            </a:r>
            <a:r>
              <a:rPr lang="en-US" sz="32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757204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3250501" cy="2425672"/>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The Valley of Shaveh</a:t>
            </a:r>
            <a:endParaRPr lang="en-US"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2634"/>
            <a:ext cx="9144000" cy="3626471"/>
          </a:xfrm>
          <a:prstGeom prst="rect">
            <a:avLst/>
          </a:prstGeom>
        </p:spPr>
      </p:pic>
      <p:sp>
        <p:nvSpPr>
          <p:cNvPr id="5" name="Rectangle 2"/>
          <p:cNvSpPr txBox="1">
            <a:spLocks noChangeArrowheads="1"/>
          </p:cNvSpPr>
          <p:nvPr/>
        </p:nvSpPr>
        <p:spPr bwMode="auto">
          <a:xfrm>
            <a:off x="0" y="5885176"/>
            <a:ext cx="9144000" cy="86323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Absalom</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Pillar</a:t>
            </a:r>
            <a:endParaRPr lang="en-US"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4"/>
          <a:stretch>
            <a:fillRect/>
          </a:stretch>
        </p:blipFill>
        <p:spPr>
          <a:xfrm>
            <a:off x="3250501" y="0"/>
            <a:ext cx="5893499" cy="3919177"/>
          </a:xfrm>
          <a:prstGeom prst="rect">
            <a:avLst/>
          </a:prstGeom>
        </p:spPr>
      </p:pic>
    </p:spTree>
    <p:extLst>
      <p:ext uri="{BB962C8B-B14F-4D97-AF65-F5344CB8AC3E}">
        <p14:creationId xmlns:p14="http://schemas.microsoft.com/office/powerpoint/2010/main" val="3191993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6143" y="1799107"/>
            <a:ext cx="8128000" cy="51308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231555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Melchizedek, the king of Salem and a priest of God Most High, brought Abram some bread and </a:t>
            </a:r>
            <a:r>
              <a:rPr lang="en-US" sz="3600" b="1" dirty="0" smtClean="0">
                <a:effectLst>
                  <a:glow rad="127000">
                    <a:schemeClr val="tx1"/>
                  </a:glow>
                </a:effectLst>
                <a:latin typeface="Arial" charset="0"/>
                <a:ea typeface="ＭＳ Ｐゴシック" charset="0"/>
                <a:cs typeface="ＭＳ Ｐゴシック" charset="0"/>
              </a:rPr>
              <a:t>wine"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(14:18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60601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771118" y="0"/>
            <a:ext cx="2372882" cy="6858000"/>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5443" y="0"/>
            <a:ext cx="7151459" cy="6858451"/>
          </a:xfrm>
          <a:prstGeom prst="rect">
            <a:avLst/>
          </a:prstGeom>
        </p:spPr>
      </p:pic>
      <p:sp>
        <p:nvSpPr>
          <p:cNvPr id="8" name="Right Arrow 7"/>
          <p:cNvSpPr/>
          <p:nvPr/>
        </p:nvSpPr>
        <p:spPr>
          <a:xfrm rot="268001">
            <a:off x="3421269" y="3545292"/>
            <a:ext cx="1768766"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1" name="Right Arrow 10"/>
          <p:cNvSpPr/>
          <p:nvPr/>
        </p:nvSpPr>
        <p:spPr>
          <a:xfrm rot="7666503">
            <a:off x="6335882" y="918840"/>
            <a:ext cx="3794849"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2" name="Title 1"/>
          <p:cNvSpPr txBox="1">
            <a:spLocks/>
          </p:cNvSpPr>
          <p:nvPr/>
        </p:nvSpPr>
        <p:spPr bwMode="auto">
          <a:xfrm>
            <a:off x="5275889" y="2705106"/>
            <a:ext cx="2978228" cy="154492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Valley of Shaveh</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3" name="Title 1"/>
          <p:cNvSpPr txBox="1">
            <a:spLocks/>
          </p:cNvSpPr>
          <p:nvPr/>
        </p:nvSpPr>
        <p:spPr bwMode="auto">
          <a:xfrm>
            <a:off x="660237" y="3589138"/>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Melchizedek</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4" name="Title 1"/>
          <p:cNvSpPr txBox="1">
            <a:spLocks/>
          </p:cNvSpPr>
          <p:nvPr/>
        </p:nvSpPr>
        <p:spPr bwMode="auto">
          <a:xfrm>
            <a:off x="5435600" y="5706414"/>
            <a:ext cx="3838575" cy="93955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King of Sodom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6" name="Title 1"/>
          <p:cNvSpPr txBox="1">
            <a:spLocks/>
          </p:cNvSpPr>
          <p:nvPr/>
        </p:nvSpPr>
        <p:spPr bwMode="auto">
          <a:xfrm>
            <a:off x="5435600" y="273923"/>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Abraham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7" name="Right Arrow 6"/>
          <p:cNvSpPr/>
          <p:nvPr/>
        </p:nvSpPr>
        <p:spPr>
          <a:xfrm rot="14326042">
            <a:off x="5959509" y="4863265"/>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3" name="Title 2"/>
          <p:cNvSpPr>
            <a:spLocks noGrp="1"/>
          </p:cNvSpPr>
          <p:nvPr>
            <p:ph type="title"/>
          </p:nvPr>
        </p:nvSpPr>
        <p:spPr>
          <a:xfrm>
            <a:off x="-5443" y="-86267"/>
            <a:ext cx="5666014" cy="1143000"/>
          </a:xfrm>
          <a:solidFill>
            <a:schemeClr val="bg1"/>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20000"/>
              </a:spcBef>
              <a:buClr>
                <a:srgbClr val="990000"/>
              </a:buClr>
              <a:buSzPct val="75000"/>
              <a:buFont typeface="Wingdings" charset="0"/>
              <a:buNone/>
            </a:pPr>
            <a:r>
              <a:rPr lang="en-US" sz="4000" b="1" kern="1200" dirty="0">
                <a:solidFill>
                  <a:srgbClr val="FFFFFF"/>
                </a:solidFill>
                <a:latin typeface="Arial" charset="0"/>
                <a:cs typeface="Arial" charset="0"/>
              </a:rPr>
              <a:t>Genesis 14:19-20</a:t>
            </a:r>
          </a:p>
        </p:txBody>
      </p:sp>
      <p:sp>
        <p:nvSpPr>
          <p:cNvPr id="15" name="Title 1"/>
          <p:cNvSpPr txBox="1">
            <a:spLocks/>
          </p:cNvSpPr>
          <p:nvPr/>
        </p:nvSpPr>
        <p:spPr bwMode="auto">
          <a:xfrm>
            <a:off x="-5443" y="880388"/>
            <a:ext cx="5666014" cy="26543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defRPr/>
            </a:pPr>
            <a:r>
              <a:rPr lang="en-US" sz="3200" b="1" dirty="0" smtClean="0">
                <a:solidFill>
                  <a:schemeClr val="tx1"/>
                </a:solidFill>
                <a:latin typeface="Arial" charset="0"/>
                <a:cs typeface="Arial" charset="0"/>
              </a:rPr>
              <a:t>"Blessed </a:t>
            </a:r>
            <a:r>
              <a:rPr lang="en-US" sz="3200" b="1" dirty="0">
                <a:solidFill>
                  <a:schemeClr val="tx1"/>
                </a:solidFill>
                <a:latin typeface="Arial" charset="0"/>
                <a:cs typeface="Arial" charset="0"/>
              </a:rPr>
              <a:t>be Abram </a:t>
            </a:r>
            <a:r>
              <a:rPr lang="en-US" sz="3200" b="1" dirty="0" smtClean="0">
                <a:solidFill>
                  <a:schemeClr val="tx1"/>
                </a:solidFill>
                <a:latin typeface="Arial" charset="0"/>
                <a:cs typeface="Arial" charset="0"/>
              </a:rPr>
              <a:t>by </a:t>
            </a:r>
            <a:r>
              <a:rPr lang="en-US" sz="3200" b="1" dirty="0">
                <a:solidFill>
                  <a:schemeClr val="tx1"/>
                </a:solidFill>
                <a:latin typeface="Arial" charset="0"/>
                <a:cs typeface="Arial" charset="0"/>
              </a:rPr>
              <a:t>God Most High, </a:t>
            </a:r>
            <a:r>
              <a:rPr lang="en-US" sz="3200" b="1" dirty="0" smtClean="0">
                <a:solidFill>
                  <a:schemeClr val="tx1"/>
                </a:solidFill>
                <a:latin typeface="Arial" charset="0"/>
                <a:cs typeface="Arial" charset="0"/>
              </a:rPr>
              <a:t>Creator of heaven and earth. </a:t>
            </a:r>
          </a:p>
          <a:p>
            <a:pPr algn="ctr" eaLnBrk="1" hangingPunct="1">
              <a:spcBef>
                <a:spcPct val="20000"/>
              </a:spcBef>
              <a:buClr>
                <a:schemeClr val="accent2"/>
              </a:buClr>
              <a:buSzPct val="75000"/>
              <a:defRPr/>
            </a:pPr>
            <a:r>
              <a:rPr lang="en-US" sz="3200" b="1" baseline="30000" dirty="0" smtClean="0">
                <a:solidFill>
                  <a:schemeClr val="tx1"/>
                </a:solidFill>
                <a:latin typeface="Arial" charset="0"/>
                <a:cs typeface="Arial" charset="0"/>
              </a:rPr>
              <a:t>20</a:t>
            </a:r>
            <a:r>
              <a:rPr lang="en-US" sz="3200" b="1" dirty="0" smtClean="0">
                <a:solidFill>
                  <a:schemeClr val="tx1"/>
                </a:solidFill>
                <a:latin typeface="Arial" charset="0"/>
                <a:cs typeface="Arial" charset="0"/>
              </a:rPr>
              <a:t>And </a:t>
            </a:r>
            <a:r>
              <a:rPr lang="en-US" sz="3200" b="1" dirty="0">
                <a:solidFill>
                  <a:schemeClr val="tx1"/>
                </a:solidFill>
                <a:latin typeface="Arial" charset="0"/>
                <a:cs typeface="Arial" charset="0"/>
              </a:rPr>
              <a:t>blessed be God Most High</a:t>
            </a:r>
            <a:r>
              <a:rPr lang="en-US" sz="3200" b="1" dirty="0" smtClean="0">
                <a:solidFill>
                  <a:schemeClr val="tx1"/>
                </a:solidFill>
                <a:latin typeface="Arial" charset="0"/>
                <a:cs typeface="Arial" charset="0"/>
              </a:rPr>
              <a:t>, who </a:t>
            </a:r>
            <a:r>
              <a:rPr lang="en-US" sz="3200" b="1" dirty="0">
                <a:solidFill>
                  <a:schemeClr val="tx1"/>
                </a:solidFill>
                <a:latin typeface="Arial" charset="0"/>
                <a:cs typeface="Arial" charset="0"/>
              </a:rPr>
              <a:t>has defeated your enemies for you</a:t>
            </a:r>
            <a:r>
              <a:rPr lang="en-US" sz="3200" b="1" dirty="0" smtClean="0">
                <a:solidFill>
                  <a:schemeClr val="tx1"/>
                </a:solidFill>
                <a:latin typeface="Arial" charset="0"/>
                <a:cs typeface="Arial" charset="0"/>
              </a:rPr>
              <a:t>!"</a:t>
            </a:r>
            <a:endParaRPr lang="en-US" sz="3200" b="1" dirty="0">
              <a:solidFill>
                <a:schemeClr val="tx1"/>
              </a:solidFill>
              <a:latin typeface="Arial" charset="0"/>
              <a:cs typeface="Arial" charset="0"/>
            </a:endParaRPr>
          </a:p>
        </p:txBody>
      </p:sp>
    </p:spTree>
    <p:extLst>
      <p:ext uri="{BB962C8B-B14F-4D97-AF65-F5344CB8AC3E}">
        <p14:creationId xmlns:p14="http://schemas.microsoft.com/office/powerpoint/2010/main" val="6367368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32" y="30184"/>
            <a:ext cx="3835926" cy="470323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3915" y="2322"/>
            <a:ext cx="3730086" cy="4743921"/>
          </a:xfrm>
          <a:prstGeom prst="rect">
            <a:avLst/>
          </a:prstGeom>
        </p:spPr>
      </p:pic>
      <p:sp>
        <p:nvSpPr>
          <p:cNvPr id="900098" name="Rectangle 2"/>
          <p:cNvSpPr>
            <a:spLocks noGrp="1" noChangeArrowheads="1"/>
          </p:cNvSpPr>
          <p:nvPr>
            <p:ph type="ctrTitle"/>
          </p:nvPr>
        </p:nvSpPr>
        <p:spPr>
          <a:xfrm>
            <a:off x="1" y="43012"/>
            <a:ext cx="9143999" cy="94085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Vast Differences!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67190" y="2696636"/>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Melchizedek</a:t>
            </a: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 y="2696636"/>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Bera</a:t>
            </a:r>
            <a:endParaRPr lang="en-US"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567190" y="4067718"/>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King of Righteousness</a:t>
            </a:r>
            <a:endParaRPr lang="en-US"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1" y="4067718"/>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Wicked King </a:t>
            </a:r>
            <a:br>
              <a:rPr lang="en-US" b="1" dirty="0" smtClean="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of </a:t>
            </a:r>
            <a:r>
              <a:rPr lang="en-US" b="1" dirty="0" smtClean="0">
                <a:effectLst>
                  <a:glow rad="127000">
                    <a:schemeClr val="tx1"/>
                  </a:glow>
                </a:effectLst>
                <a:latin typeface="Arial" charset="0"/>
                <a:ea typeface="ＭＳ Ｐゴシック" charset="0"/>
                <a:cs typeface="ＭＳ Ｐゴシック" charset="0"/>
              </a:rPr>
              <a:t>Sodom</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90382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7100" y="546100"/>
            <a:ext cx="4749800" cy="57658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88468"/>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Melchizedek</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9523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Melchizedek</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2677"/>
            <a:ext cx="9144000" cy="5703570"/>
          </a:xfrm>
          <a:prstGeom prst="rect">
            <a:avLst/>
          </a:prstGeom>
        </p:spPr>
      </p:pic>
      <p:sp>
        <p:nvSpPr>
          <p:cNvPr id="6" name="Rectangle 2"/>
          <p:cNvSpPr txBox="1">
            <a:spLocks noChangeArrowheads="1"/>
          </p:cNvSpPr>
          <p:nvPr/>
        </p:nvSpPr>
        <p:spPr bwMode="auto">
          <a:xfrm>
            <a:off x="-41641" y="2583205"/>
            <a:ext cx="5425199" cy="3884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smtClean="0">
                <a:effectLst>
                  <a:glow rad="127000">
                    <a:schemeClr val="tx1"/>
                  </a:glow>
                </a:effectLst>
                <a:latin typeface="Arial" charset="0"/>
                <a:ea typeface="ＭＳ Ｐゴシック" charset="0"/>
                <a:cs typeface="ＭＳ Ｐゴシック" charset="0"/>
              </a:rPr>
              <a:t>Who was he?</a:t>
            </a:r>
            <a:endParaRPr lang="en-US" sz="9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5419330" y="1574820"/>
            <a:ext cx="3177049" cy="4892655"/>
          </a:xfrm>
          <a:prstGeom prst="rect">
            <a:avLst/>
          </a:prstGeom>
          <a:ln w="76200" cmpd="sng">
            <a:solidFill>
              <a:srgbClr val="FFFFFF"/>
            </a:solidFill>
          </a:ln>
        </p:spPr>
      </p:pic>
    </p:spTree>
    <p:extLst>
      <p:ext uri="{BB962C8B-B14F-4D97-AF65-F5344CB8AC3E}">
        <p14:creationId xmlns:p14="http://schemas.microsoft.com/office/powerpoint/2010/main" val="3419523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9341" y="0"/>
            <a:ext cx="710673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98537"/>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The Mystical Melchizedek</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9523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Melchizedek</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19523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Melchizedek</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5957" y="1270451"/>
            <a:ext cx="3454400" cy="5410200"/>
          </a:xfrm>
          <a:prstGeom prst="rect">
            <a:avLst/>
          </a:prstGeom>
        </p:spPr>
      </p:pic>
      <p:sp>
        <p:nvSpPr>
          <p:cNvPr id="5" name="Rectangle 2"/>
          <p:cNvSpPr txBox="1">
            <a:spLocks noChangeArrowheads="1"/>
          </p:cNvSpPr>
          <p:nvPr/>
        </p:nvSpPr>
        <p:spPr bwMode="auto">
          <a:xfrm>
            <a:off x="3331241" y="2125137"/>
            <a:ext cx="5988715" cy="26845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The Pre-Incarnate Christ?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41276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rot="20830173">
            <a:off x="-290472" y="-903533"/>
            <a:ext cx="7823200" cy="7823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19561" y="0"/>
            <a:ext cx="3229664" cy="3061168"/>
          </a:xfrm>
          <a:effectLst/>
          <a:extLst/>
        </p:spPr>
        <p:txBody>
          <a:bodyPr anchor="ctr"/>
          <a:lstStyle/>
          <a:p>
            <a:pPr>
              <a:defRPr/>
            </a:pPr>
            <a:r>
              <a:rPr lang="en-US" b="1" dirty="0" smtClean="0">
                <a:effectLst/>
                <a:latin typeface="Arial" charset="0"/>
                <a:ea typeface="ＭＳ Ｐゴシック" charset="0"/>
                <a:cs typeface="ＭＳ Ｐゴシック" charset="0"/>
              </a:rPr>
              <a:t>Atheist Christmas Card</a:t>
            </a:r>
            <a:endParaRPr lang="en-US" b="1" dirty="0">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825729">
            <a:off x="1714239" y="4956671"/>
            <a:ext cx="5095241" cy="1679655"/>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en-US" sz="3200" b="1" dirty="0" smtClean="0">
                <a:solidFill>
                  <a:schemeClr val="bg1"/>
                </a:solidFill>
                <a:latin typeface="Arial" charset="0"/>
                <a:ea typeface="ＭＳ Ｐゴシック" charset="0"/>
                <a:cs typeface="ＭＳ Ｐゴシック" charset="0"/>
              </a:rPr>
              <a:t>DEAR CHILDREN</a:t>
            </a:r>
            <a:br>
              <a:rPr lang="en-US" sz="3200" b="1" dirty="0" smtClean="0">
                <a:solidFill>
                  <a:schemeClr val="bg1"/>
                </a:solidFill>
                <a:latin typeface="Arial" charset="0"/>
                <a:ea typeface="ＭＳ Ｐゴシック" charset="0"/>
                <a:cs typeface="ＭＳ Ｐゴシック" charset="0"/>
              </a:rPr>
            </a:br>
            <a:r>
              <a:rPr lang="en-US" sz="2000" b="1" dirty="0" smtClean="0">
                <a:solidFill>
                  <a:schemeClr val="bg1"/>
                </a:solidFill>
                <a:latin typeface="Arial" charset="0"/>
                <a:ea typeface="ＭＳ Ｐゴシック" charset="0"/>
                <a:cs typeface="ＭＳ Ｐゴシック" charset="0"/>
              </a:rPr>
              <a:t>One day you will learn about Santa Claus. On that day remember everything the adults told you about Jesus.</a:t>
            </a:r>
            <a:endParaRPr lang="en-US" sz="20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8864001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The Angel Melchizedek</a:t>
            </a:r>
            <a:endParaRPr lang="en-US"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646227" y="1009693"/>
            <a:ext cx="5797017" cy="5710061"/>
          </a:xfrm>
          <a:prstGeom prst="rect">
            <a:avLst/>
          </a:prstGeom>
        </p:spPr>
      </p:pic>
    </p:spTree>
    <p:extLst>
      <p:ext uri="{BB962C8B-B14F-4D97-AF65-F5344CB8AC3E}">
        <p14:creationId xmlns:p14="http://schemas.microsoft.com/office/powerpoint/2010/main" val="3419523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72469" y="-16581"/>
            <a:ext cx="4271530" cy="6386673"/>
          </a:xfrm>
          <a:effectLst/>
          <a:extLst/>
        </p:spPr>
        <p:txBody>
          <a:bodyPr anchor="t"/>
          <a:lstStyle/>
          <a:p>
            <a:r>
              <a:rPr lang="en-US" b="1" dirty="0">
                <a:solidFill>
                  <a:schemeClr val="tx1"/>
                </a:solidFill>
              </a:rPr>
              <a:t>Melchizedek</a:t>
            </a:r>
            <a:r>
              <a:rPr lang="en-US" sz="2400" b="1" dirty="0">
                <a:solidFill>
                  <a:schemeClr val="tx1"/>
                </a:solidFill>
              </a:rPr>
              <a:t/>
            </a:r>
            <a:br>
              <a:rPr lang="en-US" sz="2400" b="1" dirty="0">
                <a:solidFill>
                  <a:schemeClr val="tx1"/>
                </a:solidFill>
              </a:rPr>
            </a:br>
            <a:r>
              <a:rPr lang="en-US" sz="2400" b="1" dirty="0">
                <a:solidFill>
                  <a:schemeClr val="tx1"/>
                </a:solidFill>
              </a:rPr>
              <a:t>(Judaism; New Age)</a:t>
            </a:r>
            <a:br>
              <a:rPr lang="en-US" sz="2400" b="1" dirty="0">
                <a:solidFill>
                  <a:schemeClr val="tx1"/>
                </a:solidFill>
              </a:rPr>
            </a:br>
            <a:r>
              <a:rPr lang="en-US" sz="2400" b="1" dirty="0">
                <a:solidFill>
                  <a:schemeClr val="tx1"/>
                </a:solidFill>
              </a:rPr>
              <a:t/>
            </a:r>
            <a:br>
              <a:rPr lang="en-US" sz="2400" b="1" dirty="0">
                <a:solidFill>
                  <a:schemeClr val="tx1"/>
                </a:solidFill>
              </a:rPr>
            </a:br>
            <a:r>
              <a:rPr lang="en-US" sz="2400" b="1" dirty="0" smtClean="0">
                <a:solidFill>
                  <a:schemeClr val="tx1"/>
                </a:solidFill>
              </a:rPr>
              <a:t>"</a:t>
            </a:r>
            <a:r>
              <a:rPr lang="en-US" sz="3200" b="1" dirty="0" smtClean="0">
                <a:solidFill>
                  <a:schemeClr val="tx1"/>
                </a:solidFill>
              </a:rPr>
              <a:t>…Ancient </a:t>
            </a:r>
            <a:r>
              <a:rPr lang="en-US" sz="3200" b="1" dirty="0">
                <a:solidFill>
                  <a:schemeClr val="tx1"/>
                </a:solidFill>
              </a:rPr>
              <a:t>mystical texts describe </a:t>
            </a:r>
            <a:r>
              <a:rPr lang="en-US" sz="3200" b="1" dirty="0" smtClean="0">
                <a:solidFill>
                  <a:schemeClr val="tx1"/>
                </a:solidFill>
              </a:rPr>
              <a:t>Melchizedek as </a:t>
            </a:r>
            <a:r>
              <a:rPr lang="en-US" sz="3200" b="1" dirty="0">
                <a:solidFill>
                  <a:schemeClr val="tx1"/>
                </a:solidFill>
              </a:rPr>
              <a:t>one who conducts spirit </a:t>
            </a:r>
            <a:r>
              <a:rPr lang="en-US" sz="3200" b="1" dirty="0" err="1">
                <a:solidFill>
                  <a:schemeClr val="tx1"/>
                </a:solidFill>
              </a:rPr>
              <a:t>releasement</a:t>
            </a:r>
            <a:r>
              <a:rPr lang="en-US" sz="3200" b="1" dirty="0">
                <a:solidFill>
                  <a:schemeClr val="tx1"/>
                </a:solidFill>
              </a:rPr>
              <a:t> on a massive scale, working in conjunction with Archangel Michael</a:t>
            </a:r>
            <a:r>
              <a:rPr lang="en-US" sz="3200" b="1" dirty="0" smtClean="0">
                <a:solidFill>
                  <a:schemeClr val="tx1"/>
                </a:solidFill>
              </a:rPr>
              <a:t>."</a:t>
            </a:r>
            <a:endParaRPr lang="en-US" sz="3200" b="1" dirty="0">
              <a:solidFill>
                <a:schemeClr val="tx1"/>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4872468" y="6213885"/>
            <a:ext cx="42715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800" b="1" dirty="0">
                <a:solidFill>
                  <a:srgbClr val="000000"/>
                </a:solidFill>
                <a:latin typeface="Arial"/>
                <a:cs typeface="Arial"/>
              </a:rPr>
              <a:t>http://</a:t>
            </a:r>
            <a:r>
              <a:rPr lang="en-US" sz="1800" b="1" dirty="0" err="1">
                <a:solidFill>
                  <a:srgbClr val="000000"/>
                </a:solidFill>
                <a:latin typeface="Arial"/>
                <a:cs typeface="Arial"/>
              </a:rPr>
              <a:t>www.angelsandmasters.net</a:t>
            </a:r>
            <a:r>
              <a:rPr lang="en-US" sz="1800" b="1" dirty="0">
                <a:solidFill>
                  <a:srgbClr val="000000"/>
                </a:solidFill>
                <a:latin typeface="Arial"/>
                <a:cs typeface="Arial"/>
              </a:rPr>
              <a:t>/A57.html</a:t>
            </a:r>
          </a:p>
        </p:txBody>
      </p:sp>
      <p:pic>
        <p:nvPicPr>
          <p:cNvPr id="2" name="Picture 1"/>
          <p:cNvPicPr>
            <a:picLocks noChangeAspect="1"/>
          </p:cNvPicPr>
          <p:nvPr/>
        </p:nvPicPr>
        <p:blipFill>
          <a:blip r:embed="rId3"/>
          <a:stretch>
            <a:fillRect/>
          </a:stretch>
        </p:blipFill>
        <p:spPr>
          <a:xfrm>
            <a:off x="-128618" y="-101161"/>
            <a:ext cx="5001088" cy="7039031"/>
          </a:xfrm>
          <a:prstGeom prst="rect">
            <a:avLst/>
          </a:prstGeom>
        </p:spPr>
      </p:pic>
    </p:spTree>
    <p:extLst>
      <p:ext uri="{BB962C8B-B14F-4D97-AF65-F5344CB8AC3E}">
        <p14:creationId xmlns:p14="http://schemas.microsoft.com/office/powerpoint/2010/main" val="4224160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83568" y="43013"/>
            <a:ext cx="3460432" cy="1869913"/>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Mormon Priesthood</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5683568" cy="6858000"/>
          </a:xfrm>
          <a:prstGeom prst="rect">
            <a:avLst/>
          </a:prstGeom>
        </p:spPr>
      </p:pic>
      <p:sp>
        <p:nvSpPr>
          <p:cNvPr id="6" name="Rectangle 2"/>
          <p:cNvSpPr txBox="1">
            <a:spLocks noChangeArrowheads="1"/>
          </p:cNvSpPr>
          <p:nvPr/>
        </p:nvSpPr>
        <p:spPr bwMode="auto">
          <a:xfrm>
            <a:off x="5683568" y="1859489"/>
            <a:ext cx="3460432" cy="41204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t>A painting depicting the restoration of the Melchizedek Priesthood by Peter, James, and John</a:t>
            </a:r>
            <a:endParaRPr lang="en-US" sz="3200" b="1" dirty="0">
              <a:effectLst>
                <a:glow rad="127000">
                  <a:schemeClr val="tx1"/>
                </a:glow>
              </a:effectLst>
              <a:latin typeface="Arial" charset="0"/>
              <a:ea typeface="ＭＳ Ｐゴシック" charset="0"/>
              <a:cs typeface="ＭＳ Ｐゴシック" charset="0"/>
            </a:endParaRPr>
          </a:p>
        </p:txBody>
      </p:sp>
      <p:sp>
        <p:nvSpPr>
          <p:cNvPr id="7" name="TextBox 2"/>
          <p:cNvSpPr txBox="1">
            <a:spLocks noChangeArrowheads="1"/>
          </p:cNvSpPr>
          <p:nvPr/>
        </p:nvSpPr>
        <p:spPr bwMode="auto">
          <a:xfrm>
            <a:off x="5683568" y="6289717"/>
            <a:ext cx="3460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err="1" smtClean="0">
                <a:solidFill>
                  <a:schemeClr val="bg1"/>
                </a:solidFill>
                <a:latin typeface="Arial"/>
                <a:cs typeface="Arial"/>
              </a:rPr>
              <a:t>Mormonbeliefs.org</a:t>
            </a:r>
            <a:endParaRPr lang="en-US" b="1" dirty="0">
              <a:solidFill>
                <a:schemeClr val="bg1"/>
              </a:solidFill>
              <a:latin typeface="Arial"/>
              <a:cs typeface="Arial"/>
            </a:endParaRPr>
          </a:p>
        </p:txBody>
      </p:sp>
      <p:pic>
        <p:nvPicPr>
          <p:cNvPr id="4" name="Picture 3"/>
          <p:cNvPicPr>
            <a:picLocks noChangeAspect="1"/>
          </p:cNvPicPr>
          <p:nvPr/>
        </p:nvPicPr>
        <p:blipFill>
          <a:blip r:embed="rId4"/>
          <a:stretch>
            <a:fillRect/>
          </a:stretch>
        </p:blipFill>
        <p:spPr>
          <a:xfrm>
            <a:off x="9332989" y="86118"/>
            <a:ext cx="9144000" cy="6858000"/>
          </a:xfrm>
          <a:prstGeom prst="rect">
            <a:avLst/>
          </a:prstGeom>
        </p:spPr>
      </p:pic>
    </p:spTree>
    <p:extLst>
      <p:ext uri="{BB962C8B-B14F-4D97-AF65-F5344CB8AC3E}">
        <p14:creationId xmlns:p14="http://schemas.microsoft.com/office/powerpoint/2010/main" val="1943333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Melchizedek Church</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3012"/>
            <a:ext cx="9144000" cy="4430598"/>
          </a:xfrm>
          <a:prstGeom prst="rect">
            <a:avLst/>
          </a:prstGeom>
        </p:spPr>
      </p:pic>
      <p:pic>
        <p:nvPicPr>
          <p:cNvPr id="4" name="Picture 3"/>
          <p:cNvPicPr>
            <a:picLocks noChangeAspect="1"/>
          </p:cNvPicPr>
          <p:nvPr/>
        </p:nvPicPr>
        <p:blipFill>
          <a:blip r:embed="rId4"/>
          <a:stretch>
            <a:fillRect/>
          </a:stretch>
        </p:blipFill>
        <p:spPr>
          <a:xfrm>
            <a:off x="1066614" y="4143375"/>
            <a:ext cx="3505200" cy="2324100"/>
          </a:xfrm>
          <a:prstGeom prst="rect">
            <a:avLst/>
          </a:prstGeom>
        </p:spPr>
      </p:pic>
    </p:spTree>
    <p:extLst>
      <p:ext uri="{BB962C8B-B14F-4D97-AF65-F5344CB8AC3E}">
        <p14:creationId xmlns:p14="http://schemas.microsoft.com/office/powerpoint/2010/main" val="2603232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95156"/>
            <a:ext cx="9144000" cy="732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Who </a:t>
            </a:r>
            <a:r>
              <a:rPr lang="en-US" b="1" i="1" dirty="0" smtClean="0">
                <a:effectLst>
                  <a:glow rad="127000">
                    <a:schemeClr val="tx1"/>
                  </a:glow>
                </a:effectLst>
                <a:latin typeface="Arial" charset="0"/>
                <a:ea typeface="ＭＳ Ｐゴシック" charset="0"/>
                <a:cs typeface="ＭＳ Ｐゴシック" charset="0"/>
              </a:rPr>
              <a:t>really</a:t>
            </a:r>
            <a:r>
              <a:rPr lang="en-US" b="1" dirty="0" smtClean="0">
                <a:effectLst>
                  <a:glow rad="127000">
                    <a:schemeClr val="tx1"/>
                  </a:glow>
                </a:effectLst>
                <a:latin typeface="Arial" charset="0"/>
                <a:ea typeface="ＭＳ Ｐゴシック" charset="0"/>
                <a:cs typeface="ＭＳ Ｐゴシック" charset="0"/>
              </a:rPr>
              <a:t> was Melchizedek?</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682142"/>
            <a:ext cx="9144000" cy="234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b="1" dirty="0" smtClean="0">
                <a:effectLst>
                  <a:glow rad="127000">
                    <a:schemeClr val="tx1"/>
                  </a:glow>
                </a:effectLst>
                <a:latin typeface="Arial" charset="0"/>
                <a:ea typeface="ＭＳ Ｐゴシック" charset="0"/>
                <a:cs typeface="ＭＳ Ｐゴシック" charset="0"/>
              </a:rPr>
              <a:t>"King of righteousness"</a:t>
            </a:r>
          </a:p>
          <a:p>
            <a:pPr marL="571500" indent="-571500" algn="l">
              <a:buFont typeface="Arial"/>
              <a:buChar char="•"/>
              <a:defRPr/>
            </a:pPr>
            <a:r>
              <a:rPr lang="en-US" b="1" dirty="0" smtClean="0">
                <a:effectLst>
                  <a:glow rad="127000">
                    <a:schemeClr val="tx1"/>
                  </a:glow>
                </a:effectLst>
                <a:latin typeface="Arial" charset="0"/>
                <a:ea typeface="ＭＳ Ｐゴシック" charset="0"/>
                <a:cs typeface="ＭＳ Ｐゴシック" charset="0"/>
              </a:rPr>
              <a:t>King of Jerusalem (cf. Ps. 76:2)</a:t>
            </a:r>
          </a:p>
          <a:p>
            <a:pPr marL="571500" indent="-571500" algn="l">
              <a:buFont typeface="Arial"/>
              <a:buChar char="•"/>
              <a:defRPr/>
            </a:pPr>
            <a:r>
              <a:rPr lang="en-US" b="1" dirty="0" smtClean="0">
                <a:effectLst>
                  <a:glow rad="127000">
                    <a:schemeClr val="tx1"/>
                  </a:glow>
                </a:effectLst>
                <a:latin typeface="Arial" charset="0"/>
                <a:ea typeface="ＭＳ Ｐゴシック" charset="0"/>
                <a:cs typeface="ＭＳ Ｐゴシック" charset="0"/>
              </a:rPr>
              <a:t>Priest of God Most High</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80382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The Aaronic High Priest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1878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32" y="30184"/>
            <a:ext cx="3835926" cy="470323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3915" y="2322"/>
            <a:ext cx="3730086" cy="4743921"/>
          </a:xfrm>
          <a:prstGeom prst="rect">
            <a:avLst/>
          </a:prstGeom>
        </p:spPr>
      </p:pic>
      <p:sp>
        <p:nvSpPr>
          <p:cNvPr id="900098" name="Rectangle 2"/>
          <p:cNvSpPr>
            <a:spLocks noGrp="1" noChangeArrowheads="1"/>
          </p:cNvSpPr>
          <p:nvPr>
            <p:ph type="ctrTitle"/>
          </p:nvPr>
        </p:nvSpPr>
        <p:spPr>
          <a:xfrm>
            <a:off x="1" y="43012"/>
            <a:ext cx="9143999" cy="94085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One Decision</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67190" y="2696636"/>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Melchizedek</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 y="2696636"/>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Bera</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567190" y="4067718"/>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King of Righteousness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1" y="4067718"/>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Wicked King </a:t>
            </a:r>
            <a:br>
              <a:rPr lang="en-US" b="1" dirty="0" smtClean="0">
                <a:solidFill>
                  <a:srgbClr val="FFFFFF"/>
                </a:solidFill>
                <a:effectLst>
                  <a:glow rad="127000">
                    <a:srgbClr val="000000"/>
                  </a:glow>
                </a:effectLst>
                <a:latin typeface="Arial" charset="0"/>
                <a:ea typeface="ＭＳ Ｐゴシック" charset="0"/>
                <a:cs typeface="ＭＳ Ｐゴシック" charset="0"/>
              </a:rPr>
            </a:br>
            <a:r>
              <a:rPr lang="en-US" b="1" dirty="0">
                <a:solidFill>
                  <a:srgbClr val="FFFFFF"/>
                </a:solidFill>
                <a:effectLst>
                  <a:glow rad="127000">
                    <a:srgbClr val="000000"/>
                  </a:glow>
                </a:effectLst>
                <a:latin typeface="Arial" charset="0"/>
                <a:ea typeface="ＭＳ Ｐゴシック" charset="0"/>
                <a:cs typeface="ＭＳ Ｐゴシック" charset="0"/>
              </a:rPr>
              <a:t>of </a:t>
            </a:r>
            <a:r>
              <a:rPr lang="en-US" b="1" dirty="0" smtClean="0">
                <a:solidFill>
                  <a:srgbClr val="FFFFFF"/>
                </a:solidFill>
                <a:effectLst>
                  <a:glow rad="127000">
                    <a:srgbClr val="000000"/>
                  </a:glow>
                </a:effectLst>
                <a:latin typeface="Arial" charset="0"/>
                <a:ea typeface="ＭＳ Ｐゴシック" charset="0"/>
                <a:cs typeface="ＭＳ Ｐゴシック" charset="0"/>
              </a:rPr>
              <a:t>Sodom</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1329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6869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553856"/>
            <a:ext cx="9144000" cy="2304143"/>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"Then </a:t>
            </a:r>
            <a:r>
              <a:rPr lang="en-US" sz="4000" b="1" dirty="0">
                <a:effectLst>
                  <a:glow rad="127000">
                    <a:schemeClr val="tx1"/>
                  </a:glow>
                </a:effectLst>
                <a:latin typeface="Arial" charset="0"/>
                <a:ea typeface="ＭＳ Ｐゴシック" charset="0"/>
                <a:cs typeface="ＭＳ Ｐゴシック" charset="0"/>
              </a:rPr>
              <a:t>Abram gave Melchizedek a tenth of all the goods he had </a:t>
            </a:r>
            <a:r>
              <a:rPr lang="en-US" sz="4000" b="1" dirty="0" smtClean="0">
                <a:effectLst>
                  <a:glow rad="127000">
                    <a:schemeClr val="tx1"/>
                  </a:glow>
                </a:effectLst>
                <a:latin typeface="Arial" charset="0"/>
                <a:ea typeface="ＭＳ Ｐゴシック" charset="0"/>
                <a:cs typeface="ＭＳ Ｐゴシック" charset="0"/>
              </a:rPr>
              <a:t>recovered" (14:20b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9523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Melchizedek</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876" y="1308577"/>
            <a:ext cx="9189876" cy="4196710"/>
          </a:xfrm>
          <a:prstGeom prst="rect">
            <a:avLst/>
          </a:prstGeom>
        </p:spPr>
      </p:pic>
    </p:spTree>
    <p:extLst>
      <p:ext uri="{BB962C8B-B14F-4D97-AF65-F5344CB8AC3E}">
        <p14:creationId xmlns:p14="http://schemas.microsoft.com/office/powerpoint/2010/main" val="655762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658" y="-10652"/>
            <a:ext cx="8931995" cy="67081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32973"/>
            <a:ext cx="9144000" cy="460803"/>
          </a:xfrm>
          <a:effectLst>
            <a:outerShdw blurRad="63500" dist="35921" dir="2700000" algn="ctr" rotWithShape="0">
              <a:schemeClr val="tx2">
                <a:alpha val="74998"/>
              </a:schemeClr>
            </a:outerShdw>
          </a:effectLst>
          <a:extLst/>
        </p:spPr>
        <p:txBody>
          <a:bodyPr anchor="ctr"/>
          <a:lstStyle/>
          <a:p>
            <a:pPr>
              <a:defRPr/>
            </a:pPr>
            <a:r>
              <a:rPr lang="en-US" sz="1800" b="1" dirty="0"/>
              <a:t>http://</a:t>
            </a:r>
            <a:r>
              <a:rPr lang="en-US" sz="1800" b="1" dirty="0" err="1"/>
              <a:t>www.coastec.net.au</a:t>
            </a:r>
            <a:r>
              <a:rPr lang="en-US" sz="1800" b="1" dirty="0"/>
              <a:t>/honouring-gods-priest-king-genesis-135-1424</a:t>
            </a:r>
            <a:r>
              <a:rPr lang="en-US" sz="1800" b="1" dirty="0" smtClean="0"/>
              <a:t>/</a:t>
            </a:r>
            <a:endParaRPr lang="en-US" sz="1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4828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4"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Tree>
    <p:extLst>
      <p:ext uri="{BB962C8B-B14F-4D97-AF65-F5344CB8AC3E}">
        <p14:creationId xmlns:p14="http://schemas.microsoft.com/office/powerpoint/2010/main" val="212400074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1118" y="0"/>
            <a:ext cx="2372882" cy="6858000"/>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5443" y="0"/>
            <a:ext cx="7151459" cy="6858451"/>
          </a:xfrm>
          <a:prstGeom prst="rect">
            <a:avLst/>
          </a:prstGeom>
        </p:spPr>
      </p:pic>
      <p:sp>
        <p:nvSpPr>
          <p:cNvPr id="8" name="Right Arrow 7"/>
          <p:cNvSpPr/>
          <p:nvPr/>
        </p:nvSpPr>
        <p:spPr>
          <a:xfrm rot="268001">
            <a:off x="3421269" y="3545292"/>
            <a:ext cx="1768766"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1" name="Right Arrow 10"/>
          <p:cNvSpPr/>
          <p:nvPr/>
        </p:nvSpPr>
        <p:spPr>
          <a:xfrm rot="7666503">
            <a:off x="6335882" y="918840"/>
            <a:ext cx="3794849"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2" name="Title 1"/>
          <p:cNvSpPr txBox="1">
            <a:spLocks/>
          </p:cNvSpPr>
          <p:nvPr/>
        </p:nvSpPr>
        <p:spPr bwMode="auto">
          <a:xfrm>
            <a:off x="5275889" y="2705106"/>
            <a:ext cx="2978228" cy="154492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Valley of Shaveh</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3" name="Title 1"/>
          <p:cNvSpPr txBox="1">
            <a:spLocks/>
          </p:cNvSpPr>
          <p:nvPr/>
        </p:nvSpPr>
        <p:spPr bwMode="auto">
          <a:xfrm>
            <a:off x="660237" y="3589138"/>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Melchizedek</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4" name="Title 1"/>
          <p:cNvSpPr txBox="1">
            <a:spLocks/>
          </p:cNvSpPr>
          <p:nvPr/>
        </p:nvSpPr>
        <p:spPr bwMode="auto">
          <a:xfrm>
            <a:off x="5435600" y="5706414"/>
            <a:ext cx="3838575" cy="93955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King of Sodom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16" name="Title 1"/>
          <p:cNvSpPr txBox="1">
            <a:spLocks/>
          </p:cNvSpPr>
          <p:nvPr/>
        </p:nvSpPr>
        <p:spPr bwMode="auto">
          <a:xfrm>
            <a:off x="5435600" y="273923"/>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r" eaLnBrk="1" hangingPunct="1">
              <a:spcBef>
                <a:spcPct val="20000"/>
              </a:spcBef>
              <a:buClr>
                <a:schemeClr val="accent2"/>
              </a:buClr>
              <a:buSzPct val="75000"/>
              <a:buFont typeface="Wingdings" charset="0"/>
              <a:buNone/>
              <a:defRPr/>
            </a:pPr>
            <a:r>
              <a:rPr lang="en-US" sz="3600" b="1" dirty="0" smtClean="0">
                <a:solidFill>
                  <a:schemeClr val="tx1"/>
                </a:solidFill>
                <a:effectLst>
                  <a:glow rad="241300">
                    <a:schemeClr val="bg1"/>
                  </a:glow>
                  <a:outerShdw blurRad="38100" dist="38100" dir="2700000" algn="tl">
                    <a:srgbClr val="666633"/>
                  </a:outerShdw>
                </a:effectLst>
                <a:latin typeface="Arial" charset="0"/>
                <a:cs typeface="Arial" charset="0"/>
              </a:rPr>
              <a:t>Abraham</a:t>
            </a:r>
            <a:endParaRPr lang="en-US" sz="3600" b="1" dirty="0">
              <a:solidFill>
                <a:schemeClr val="tx1"/>
              </a:solidFill>
              <a:effectLst>
                <a:glow rad="241300">
                  <a:schemeClr val="bg1"/>
                </a:glow>
                <a:outerShdw blurRad="38100" dist="38100" dir="2700000" algn="tl">
                  <a:srgbClr val="666633"/>
                </a:outerShdw>
              </a:effectLst>
              <a:latin typeface="Arial" charset="0"/>
              <a:cs typeface="Arial" charset="0"/>
            </a:endParaRPr>
          </a:p>
        </p:txBody>
      </p:sp>
      <p:sp>
        <p:nvSpPr>
          <p:cNvPr id="3" name="Title 2"/>
          <p:cNvSpPr>
            <a:spLocks noGrp="1"/>
          </p:cNvSpPr>
          <p:nvPr>
            <p:ph type="title"/>
          </p:nvPr>
        </p:nvSpPr>
        <p:spPr>
          <a:xfrm>
            <a:off x="-5443" y="-86267"/>
            <a:ext cx="5666014" cy="1143000"/>
          </a:xfrm>
          <a:solidFill>
            <a:schemeClr val="bg1"/>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20000"/>
              </a:spcBef>
              <a:buClr>
                <a:srgbClr val="990000"/>
              </a:buClr>
              <a:buSzPct val="75000"/>
              <a:buFont typeface="Wingdings" charset="0"/>
              <a:buNone/>
            </a:pPr>
            <a:r>
              <a:rPr lang="en-US" sz="4000" b="1" kern="1200" dirty="0">
                <a:solidFill>
                  <a:srgbClr val="FFFFFF"/>
                </a:solidFill>
                <a:latin typeface="Arial" charset="0"/>
                <a:cs typeface="Arial" charset="0"/>
              </a:rPr>
              <a:t>Genesis 14:19-20</a:t>
            </a:r>
          </a:p>
        </p:txBody>
      </p:sp>
      <p:sp>
        <p:nvSpPr>
          <p:cNvPr id="15" name="Title 1"/>
          <p:cNvSpPr txBox="1">
            <a:spLocks/>
          </p:cNvSpPr>
          <p:nvPr/>
        </p:nvSpPr>
        <p:spPr bwMode="auto">
          <a:xfrm>
            <a:off x="-5443" y="880388"/>
            <a:ext cx="5666014" cy="26543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defRPr/>
            </a:pPr>
            <a:r>
              <a:rPr lang="en-US" sz="3200" b="1" dirty="0" smtClean="0">
                <a:solidFill>
                  <a:schemeClr val="tx1"/>
                </a:solidFill>
                <a:latin typeface="Arial" charset="0"/>
                <a:cs typeface="Arial" charset="0"/>
              </a:rPr>
              <a:t>"Blessed </a:t>
            </a:r>
            <a:r>
              <a:rPr lang="en-US" sz="3200" b="1" dirty="0">
                <a:solidFill>
                  <a:schemeClr val="tx1"/>
                </a:solidFill>
                <a:latin typeface="Arial" charset="0"/>
                <a:cs typeface="Arial" charset="0"/>
              </a:rPr>
              <a:t>be Abram </a:t>
            </a:r>
            <a:r>
              <a:rPr lang="en-US" sz="3200" b="1" dirty="0" smtClean="0">
                <a:solidFill>
                  <a:schemeClr val="tx1"/>
                </a:solidFill>
                <a:latin typeface="Arial" charset="0"/>
                <a:cs typeface="Arial" charset="0"/>
              </a:rPr>
              <a:t>by </a:t>
            </a:r>
            <a:r>
              <a:rPr lang="en-US" sz="3200" b="1" dirty="0">
                <a:solidFill>
                  <a:schemeClr val="tx1"/>
                </a:solidFill>
                <a:latin typeface="Arial" charset="0"/>
                <a:cs typeface="Arial" charset="0"/>
              </a:rPr>
              <a:t>God Most High, </a:t>
            </a:r>
            <a:r>
              <a:rPr lang="en-US" sz="3200" b="1" dirty="0" smtClean="0">
                <a:solidFill>
                  <a:schemeClr val="tx1"/>
                </a:solidFill>
                <a:latin typeface="Arial" charset="0"/>
                <a:cs typeface="Arial" charset="0"/>
              </a:rPr>
              <a:t>Creator of heaven and earth. </a:t>
            </a:r>
          </a:p>
          <a:p>
            <a:pPr algn="ctr" eaLnBrk="1" hangingPunct="1">
              <a:spcBef>
                <a:spcPct val="20000"/>
              </a:spcBef>
              <a:buClr>
                <a:schemeClr val="accent2"/>
              </a:buClr>
              <a:buSzPct val="75000"/>
              <a:defRPr/>
            </a:pPr>
            <a:r>
              <a:rPr lang="en-US" sz="3200" b="1" baseline="30000" dirty="0" smtClean="0">
                <a:solidFill>
                  <a:schemeClr val="tx1"/>
                </a:solidFill>
                <a:latin typeface="Arial" charset="0"/>
                <a:cs typeface="Arial" charset="0"/>
              </a:rPr>
              <a:t>20</a:t>
            </a:r>
            <a:r>
              <a:rPr lang="en-US" sz="3200" b="1" dirty="0" smtClean="0">
                <a:solidFill>
                  <a:schemeClr val="tx1"/>
                </a:solidFill>
                <a:latin typeface="Arial" charset="0"/>
                <a:cs typeface="Arial" charset="0"/>
              </a:rPr>
              <a:t>And </a:t>
            </a:r>
            <a:r>
              <a:rPr lang="en-US" sz="3200" b="1" dirty="0">
                <a:solidFill>
                  <a:schemeClr val="tx1"/>
                </a:solidFill>
                <a:latin typeface="Arial" charset="0"/>
                <a:cs typeface="Arial" charset="0"/>
              </a:rPr>
              <a:t>blessed be God Most High</a:t>
            </a:r>
            <a:r>
              <a:rPr lang="en-US" sz="3200" b="1" dirty="0" smtClean="0">
                <a:solidFill>
                  <a:schemeClr val="tx1"/>
                </a:solidFill>
                <a:latin typeface="Arial" charset="0"/>
                <a:cs typeface="Arial" charset="0"/>
              </a:rPr>
              <a:t>, who </a:t>
            </a:r>
            <a:r>
              <a:rPr lang="en-US" sz="3200" b="1" dirty="0">
                <a:solidFill>
                  <a:schemeClr val="tx1"/>
                </a:solidFill>
                <a:latin typeface="Arial" charset="0"/>
                <a:cs typeface="Arial" charset="0"/>
              </a:rPr>
              <a:t>has defeated your enemies for you</a:t>
            </a:r>
            <a:r>
              <a:rPr lang="en-US" sz="3200" b="1" dirty="0" smtClean="0">
                <a:solidFill>
                  <a:schemeClr val="tx1"/>
                </a:solidFill>
                <a:latin typeface="Arial" charset="0"/>
                <a:cs typeface="Arial" charset="0"/>
              </a:rPr>
              <a:t>!"</a:t>
            </a:r>
            <a:endParaRPr lang="en-US" sz="3200" b="1" dirty="0">
              <a:solidFill>
                <a:schemeClr val="tx1"/>
              </a:solidFill>
              <a:latin typeface="Arial" charset="0"/>
              <a:cs typeface="Arial" charset="0"/>
            </a:endParaRPr>
          </a:p>
        </p:txBody>
      </p:sp>
      <p:sp>
        <p:nvSpPr>
          <p:cNvPr id="18" name="Title 1"/>
          <p:cNvSpPr txBox="1">
            <a:spLocks/>
          </p:cNvSpPr>
          <p:nvPr/>
        </p:nvSpPr>
        <p:spPr bwMode="auto">
          <a:xfrm>
            <a:off x="6771119" y="4262630"/>
            <a:ext cx="2372882" cy="1544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chemeClr val="accent2"/>
              </a:buClr>
              <a:buSzPct val="75000"/>
              <a:buFont typeface="Wingdings" charset="0"/>
              <a:buNone/>
              <a:defRPr/>
            </a:pPr>
            <a:r>
              <a:rPr lang="en-US" sz="3200" b="1" dirty="0" smtClean="0">
                <a:solidFill>
                  <a:schemeClr val="tx1"/>
                </a:solidFill>
                <a:latin typeface="Arial" charset="0"/>
                <a:cs typeface="Arial" charset="0"/>
              </a:rPr>
              <a:t>"I</a:t>
            </a:r>
            <a:r>
              <a:rPr lang="fr-FR" sz="3200" b="1" dirty="0" smtClean="0">
                <a:solidFill>
                  <a:schemeClr val="tx1"/>
                </a:solidFill>
                <a:latin typeface="Arial" charset="0"/>
                <a:cs typeface="Arial" charset="0"/>
              </a:rPr>
              <a:t>'</a:t>
            </a:r>
            <a:r>
              <a:rPr lang="en-US" sz="3200" b="1" dirty="0" err="1" smtClean="0">
                <a:solidFill>
                  <a:schemeClr val="tx1"/>
                </a:solidFill>
                <a:latin typeface="Arial" charset="0"/>
                <a:cs typeface="Arial" charset="0"/>
              </a:rPr>
              <a:t>ve</a:t>
            </a:r>
            <a:r>
              <a:rPr lang="en-US" sz="3200" b="1" dirty="0" smtClean="0">
                <a:solidFill>
                  <a:schemeClr val="tx1"/>
                </a:solidFill>
                <a:latin typeface="Arial" charset="0"/>
                <a:cs typeface="Arial" charset="0"/>
              </a:rPr>
              <a:t> got a deal for you!"</a:t>
            </a:r>
            <a:endParaRPr lang="en-US" sz="3200" b="1" dirty="0">
              <a:solidFill>
                <a:schemeClr val="tx1"/>
              </a:solidFill>
              <a:latin typeface="Arial" charset="0"/>
              <a:cs typeface="Arial" charset="0"/>
            </a:endParaRPr>
          </a:p>
        </p:txBody>
      </p:sp>
      <p:sp>
        <p:nvSpPr>
          <p:cNvPr id="7" name="Right Arrow 6"/>
          <p:cNvSpPr/>
          <p:nvPr/>
        </p:nvSpPr>
        <p:spPr>
          <a:xfrm rot="14326042">
            <a:off x="5959509" y="4863265"/>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Tree>
    <p:extLst>
      <p:ext uri="{BB962C8B-B14F-4D97-AF65-F5344CB8AC3E}">
        <p14:creationId xmlns:p14="http://schemas.microsoft.com/office/powerpoint/2010/main" val="222678259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strVal val="#ppt_w*0.70"/>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animEffect transition="in" filter="fade">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p:bldP spid="15"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1152"/>
            <a:ext cx="9144000" cy="805570"/>
          </a:xfrm>
          <a:solidFill>
            <a:srgbClr val="FF0000"/>
          </a:solidFill>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Offer Rejected</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8483" y="1061075"/>
            <a:ext cx="9144000" cy="5579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"The king of Sodom said to Abram, </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Give back my people who were captured. But you may keep for yourself all the goods you have recovered.</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r>
              <a:rPr lang="en-US" sz="2800" b="1" baseline="30000" dirty="0" smtClean="0">
                <a:effectLst>
                  <a:glow rad="127000">
                    <a:schemeClr val="tx1"/>
                  </a:glow>
                </a:effectLst>
                <a:latin typeface="Arial" charset="0"/>
                <a:ea typeface="ＭＳ Ｐゴシック" charset="0"/>
                <a:cs typeface="ＭＳ Ｐゴシック" charset="0"/>
              </a:rPr>
              <a:t>22</a:t>
            </a:r>
            <a:r>
              <a:rPr lang="en-US" sz="2800" b="1" dirty="0" smtClean="0">
                <a:effectLst>
                  <a:glow rad="127000">
                    <a:schemeClr val="tx1"/>
                  </a:glow>
                </a:effectLst>
                <a:latin typeface="Arial" charset="0"/>
                <a:ea typeface="ＭＳ Ｐゴシック" charset="0"/>
                <a:cs typeface="ＭＳ Ｐゴシック" charset="0"/>
              </a:rPr>
              <a:t>Abram replied to the king of Sodom, </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I solemnly swear to the L</a:t>
            </a:r>
            <a:r>
              <a:rPr lang="en-US" sz="2400" b="1" dirty="0" smtClean="0">
                <a:effectLst>
                  <a:glow rad="127000">
                    <a:schemeClr val="tx1"/>
                  </a:glow>
                </a:effectLst>
                <a:latin typeface="Arial" charset="0"/>
                <a:ea typeface="ＭＳ Ｐゴシック" charset="0"/>
                <a:cs typeface="ＭＳ Ｐゴシック" charset="0"/>
              </a:rPr>
              <a:t>ORD</a:t>
            </a:r>
            <a:r>
              <a:rPr lang="en-US" sz="2800" b="1" dirty="0" smtClean="0">
                <a:effectLst>
                  <a:glow rad="127000">
                    <a:schemeClr val="tx1"/>
                  </a:glow>
                </a:effectLst>
                <a:latin typeface="Arial" charset="0"/>
                <a:ea typeface="ＭＳ Ｐゴシック" charset="0"/>
                <a:cs typeface="ＭＳ Ｐゴシック" charset="0"/>
              </a:rPr>
              <a:t>, God Most High, Creator of heaven and earth,  </a:t>
            </a:r>
            <a:r>
              <a:rPr lang="en-US" sz="2800" b="1" baseline="30000" dirty="0" smtClean="0">
                <a:effectLst>
                  <a:glow rad="127000">
                    <a:schemeClr val="tx1"/>
                  </a:glow>
                </a:effectLst>
                <a:latin typeface="Arial" charset="0"/>
                <a:ea typeface="ＭＳ Ｐゴシック" charset="0"/>
                <a:cs typeface="ＭＳ Ｐゴシック" charset="0"/>
              </a:rPr>
              <a:t>23</a:t>
            </a:r>
            <a:r>
              <a:rPr lang="en-US" sz="2800" b="1" dirty="0" smtClean="0">
                <a:effectLst>
                  <a:glow rad="127000">
                    <a:schemeClr val="tx1"/>
                  </a:glow>
                </a:effectLst>
                <a:latin typeface="Arial" charset="0"/>
                <a:ea typeface="ＭＳ Ｐゴシック" charset="0"/>
                <a:cs typeface="ＭＳ Ｐゴシック" charset="0"/>
              </a:rPr>
              <a:t>that I will not take so much as a single thread or sandal thong from what belongs to you. Otherwise you might say, "I am the one who made Abram rich."  </a:t>
            </a:r>
            <a:r>
              <a:rPr lang="en-US" sz="2800" b="1" baseline="30000" dirty="0" smtClean="0">
                <a:effectLst>
                  <a:glow rad="127000">
                    <a:schemeClr val="tx1"/>
                  </a:glow>
                </a:effectLst>
                <a:latin typeface="Arial" charset="0"/>
                <a:ea typeface="ＭＳ Ｐゴシック" charset="0"/>
                <a:cs typeface="ＭＳ Ｐゴシック" charset="0"/>
              </a:rPr>
              <a:t>24</a:t>
            </a:r>
            <a:r>
              <a:rPr lang="en-US" sz="2800" b="1" dirty="0" smtClean="0">
                <a:effectLst>
                  <a:glow rad="127000">
                    <a:schemeClr val="tx1"/>
                  </a:glow>
                </a:effectLst>
                <a:latin typeface="Arial" charset="0"/>
                <a:ea typeface="ＭＳ Ｐゴシック" charset="0"/>
                <a:cs typeface="ＭＳ Ｐゴシック" charset="0"/>
              </a:rPr>
              <a:t>I will accept only what my young warriors have already eaten, and I request that you give a fair share of the goods to my allies—</a:t>
            </a:r>
            <a:r>
              <a:rPr lang="en-US" sz="2800" b="1" dirty="0" err="1" smtClean="0">
                <a:effectLst>
                  <a:glow rad="127000">
                    <a:schemeClr val="tx1"/>
                  </a:glow>
                </a:effectLst>
                <a:latin typeface="Arial" charset="0"/>
                <a:ea typeface="ＭＳ Ｐゴシック" charset="0"/>
                <a:cs typeface="ＭＳ Ｐゴシック" charset="0"/>
              </a:rPr>
              <a:t>Aner</a:t>
            </a:r>
            <a:r>
              <a:rPr lang="en-US" sz="2800" b="1" dirty="0" smtClean="0">
                <a:effectLst>
                  <a:glow rad="127000">
                    <a:schemeClr val="tx1"/>
                  </a:glow>
                </a:effectLst>
                <a:latin typeface="Arial" charset="0"/>
                <a:ea typeface="ＭＳ Ｐゴシック" charset="0"/>
                <a:cs typeface="ＭＳ Ｐゴシック" charset="0"/>
              </a:rPr>
              <a:t>, </a:t>
            </a:r>
            <a:r>
              <a:rPr lang="en-US" sz="2800" b="1" dirty="0" err="1" smtClean="0">
                <a:effectLst>
                  <a:glow rad="127000">
                    <a:schemeClr val="tx1"/>
                  </a:glow>
                </a:effectLst>
                <a:latin typeface="Arial" charset="0"/>
                <a:ea typeface="ＭＳ Ｐゴシック" charset="0"/>
                <a:cs typeface="ＭＳ Ｐゴシック" charset="0"/>
              </a:rPr>
              <a:t>Eshcol</a:t>
            </a:r>
            <a:r>
              <a:rPr lang="en-US" sz="2800" b="1" dirty="0" smtClean="0">
                <a:effectLst>
                  <a:glow rad="127000">
                    <a:schemeClr val="tx1"/>
                  </a:glow>
                </a:effectLst>
                <a:latin typeface="Arial" charset="0"/>
                <a:ea typeface="ＭＳ Ｐゴシック" charset="0"/>
                <a:cs typeface="ＭＳ Ｐゴシック" charset="0"/>
              </a:rPr>
              <a:t>, and </a:t>
            </a:r>
            <a:r>
              <a:rPr lang="en-US" sz="2800" b="1" dirty="0" err="1" smtClean="0">
                <a:effectLst>
                  <a:glow rad="127000">
                    <a:schemeClr val="tx1"/>
                  </a:glow>
                </a:effectLst>
                <a:latin typeface="Arial" charset="0"/>
                <a:ea typeface="ＭＳ Ｐゴシック" charset="0"/>
                <a:cs typeface="ＭＳ Ｐゴシック" charset="0"/>
              </a:rPr>
              <a:t>Mamre</a:t>
            </a:r>
            <a:r>
              <a:rPr lang="fr-FR"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(14:21-24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8958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32" y="30184"/>
            <a:ext cx="3835926" cy="470323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3915" y="2322"/>
            <a:ext cx="3730086" cy="4743921"/>
          </a:xfrm>
          <a:prstGeom prst="rect">
            <a:avLst/>
          </a:prstGeom>
        </p:spPr>
      </p:pic>
      <p:sp>
        <p:nvSpPr>
          <p:cNvPr id="900098" name="Rectangle 2"/>
          <p:cNvSpPr>
            <a:spLocks noGrp="1" noChangeArrowheads="1"/>
          </p:cNvSpPr>
          <p:nvPr>
            <p:ph type="ctrTitle"/>
          </p:nvPr>
        </p:nvSpPr>
        <p:spPr>
          <a:xfrm>
            <a:off x="1" y="43012"/>
            <a:ext cx="9143999" cy="94085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One Decision</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67190" y="2696636"/>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Melchizedek</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 y="2696636"/>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Bera</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567190" y="4067718"/>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King of Righteousness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1" y="4067718"/>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Wicked King </a:t>
            </a:r>
            <a:br>
              <a:rPr lang="en-US" b="1" dirty="0" smtClean="0">
                <a:solidFill>
                  <a:srgbClr val="FFFFFF"/>
                </a:solidFill>
                <a:effectLst>
                  <a:glow rad="127000">
                    <a:srgbClr val="000000"/>
                  </a:glow>
                </a:effectLst>
                <a:latin typeface="Arial" charset="0"/>
                <a:ea typeface="ＭＳ Ｐゴシック" charset="0"/>
                <a:cs typeface="ＭＳ Ｐゴシック" charset="0"/>
              </a:rPr>
            </a:br>
            <a:r>
              <a:rPr lang="en-US" b="1" dirty="0">
                <a:solidFill>
                  <a:srgbClr val="FFFFFF"/>
                </a:solidFill>
                <a:effectLst>
                  <a:glow rad="127000">
                    <a:srgbClr val="000000"/>
                  </a:glow>
                </a:effectLst>
                <a:latin typeface="Arial" charset="0"/>
                <a:ea typeface="ＭＳ Ｐゴシック" charset="0"/>
                <a:cs typeface="ＭＳ Ｐゴシック" charset="0"/>
              </a:rPr>
              <a:t>of </a:t>
            </a:r>
            <a:r>
              <a:rPr lang="en-US" b="1" dirty="0" smtClean="0">
                <a:solidFill>
                  <a:srgbClr val="FFFFFF"/>
                </a:solidFill>
                <a:effectLst>
                  <a:glow rad="127000">
                    <a:srgbClr val="000000"/>
                  </a:glow>
                </a:effectLst>
                <a:latin typeface="Arial" charset="0"/>
                <a:ea typeface="ＭＳ Ｐゴシック" charset="0"/>
                <a:cs typeface="ＭＳ Ｐゴシック" charset="0"/>
              </a:rPr>
              <a:t>Sodom</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554357" y="5643670"/>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"Blessed be Abram…"</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12832" y="5643670"/>
            <a:ext cx="4576812" cy="9408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"Give back my people…"</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56397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5877272"/>
            <a:ext cx="9144000" cy="821953"/>
          </a:xfrm>
        </p:spPr>
        <p:txBody>
          <a:bodyPr/>
          <a:lstStyle/>
          <a:p>
            <a:r>
              <a:rPr lang="en-US" sz="4400" b="1" dirty="0" smtClean="0">
                <a:solidFill>
                  <a:srgbClr val="FFFFFF"/>
                </a:solidFill>
                <a:effectLst>
                  <a:outerShdw blurRad="50800" dist="63500" dir="2700000" algn="tl" rotWithShape="0">
                    <a:srgbClr val="000000"/>
                  </a:outerShdw>
                </a:effectLst>
                <a:latin typeface="Times"/>
                <a:ea typeface="ヒラギノ角ゴ Pro W3"/>
                <a:cs typeface="Times"/>
              </a:rPr>
              <a:t>Series on the Book of Hebrews</a:t>
            </a:r>
            <a:r>
              <a:rPr lang="en-US" b="1" dirty="0" smtClean="0"/>
              <a:t> </a:t>
            </a:r>
            <a:endParaRPr lang="en-US" b="1" dirty="0"/>
          </a:p>
        </p:txBody>
      </p:sp>
      <p:sp>
        <p:nvSpPr>
          <p:cNvPr id="5" name="Title 3"/>
          <p:cNvSpPr txBox="1">
            <a:spLocks/>
          </p:cNvSpPr>
          <p:nvPr/>
        </p:nvSpPr>
        <p:spPr bwMode="auto">
          <a:xfrm>
            <a:off x="0" y="4407247"/>
            <a:ext cx="9144000" cy="82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0" hangingPunct="0"/>
            <a:r>
              <a:rPr lang="en-US" sz="5400" i="1" spc="-220" dirty="0" smtClean="0">
                <a:solidFill>
                  <a:srgbClr val="FFCC66"/>
                </a:solidFill>
                <a:effectLst>
                  <a:outerShdw blurRad="50800" dist="63500" dir="2700000" algn="tl" rotWithShape="0">
                    <a:srgbClr val="000000"/>
                  </a:outerShdw>
                </a:effectLst>
                <a:latin typeface="Times"/>
                <a:ea typeface="ヒラギノ角ゴ Pro W3"/>
                <a:cs typeface="Times"/>
              </a:rPr>
              <a:t>the great high priest</a:t>
            </a:r>
          </a:p>
        </p:txBody>
      </p:sp>
      <p:sp>
        <p:nvSpPr>
          <p:cNvPr id="6" name="Rectangle 5"/>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en-US" sz="16600" dirty="0" smtClean="0">
                <a:solidFill>
                  <a:srgbClr val="FFFFFF"/>
                </a:solidFill>
                <a:effectLst>
                  <a:outerShdw blurRad="50800" dist="63500" dir="2700000" algn="tl" rotWithShape="0">
                    <a:srgbClr val="000000"/>
                  </a:outerShdw>
                </a:effectLst>
                <a:latin typeface="Times New Roman"/>
                <a:ea typeface="ヒラギノ角ゴ Pro W3" charset="0"/>
                <a:cs typeface="Times New Roman"/>
              </a:rPr>
              <a:t>JESUS</a:t>
            </a:r>
            <a:endParaRPr lang="en-US" sz="16600" dirty="0" smtClean="0">
              <a:solidFill>
                <a:srgbClr val="000000"/>
              </a:solidFill>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9912" y="1196752"/>
            <a:ext cx="1460500" cy="744796"/>
          </a:xfrm>
          <a:prstGeom prst="rect">
            <a:avLst/>
          </a:prstGeom>
        </p:spPr>
      </p:pic>
      <p:sp>
        <p:nvSpPr>
          <p:cNvPr id="8" name="Title 3"/>
          <p:cNvSpPr txBox="1">
            <a:spLocks/>
          </p:cNvSpPr>
          <p:nvPr/>
        </p:nvSpPr>
        <p:spPr bwMode="auto">
          <a:xfrm>
            <a:off x="0" y="0"/>
            <a:ext cx="9144000"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en-US" b="1" dirty="0">
                <a:solidFill>
                  <a:srgbClr val="FFFFFF"/>
                </a:solidFill>
                <a:effectLst>
                  <a:outerShdw blurRad="50800" dist="63500" dir="2700000" algn="tl" rotWithShape="0">
                    <a:srgbClr val="000000"/>
                  </a:outerShdw>
                </a:effectLst>
                <a:latin typeface="Arial"/>
                <a:cs typeface="Arial"/>
              </a:rPr>
              <a:t>We must credit Jesus as our Mediator with God </a:t>
            </a:r>
            <a:endParaRPr lang="en-US" b="1" dirty="0">
              <a:latin typeface="Arial"/>
              <a:cs typeface="Arial"/>
            </a:endParaRPr>
          </a:p>
        </p:txBody>
      </p:sp>
    </p:spTree>
    <p:extLst>
      <p:ext uri="{BB962C8B-B14F-4D97-AF65-F5344CB8AC3E}">
        <p14:creationId xmlns:p14="http://schemas.microsoft.com/office/powerpoint/2010/main" val="171598607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443" y="0"/>
            <a:ext cx="7151459" cy="6858451"/>
          </a:xfrm>
          <a:prstGeom prst="rect">
            <a:avLst/>
          </a:prstGeom>
        </p:spPr>
      </p:pic>
      <p:sp>
        <p:nvSpPr>
          <p:cNvPr id="11" name="Right Arrow 10"/>
          <p:cNvSpPr/>
          <p:nvPr/>
        </p:nvSpPr>
        <p:spPr>
          <a:xfrm rot="7666503">
            <a:off x="6335882" y="918840"/>
            <a:ext cx="3794849"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2" name="Title 1"/>
          <p:cNvSpPr txBox="1">
            <a:spLocks/>
          </p:cNvSpPr>
          <p:nvPr/>
        </p:nvSpPr>
        <p:spPr bwMode="auto">
          <a:xfrm>
            <a:off x="5275889" y="2705106"/>
            <a:ext cx="2978228" cy="154492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rgbClr val="990000"/>
              </a:buClr>
              <a:buSzPct val="75000"/>
              <a:buFont typeface="Wingdings" charset="0"/>
              <a:buNone/>
              <a:defRPr/>
            </a:pP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Valley of Shaveh</a:t>
            </a:r>
            <a:endParaRPr lang="en-US" sz="3600" b="1" dirty="0">
              <a:solidFill>
                <a:srgbClr val="FFFFFF"/>
              </a:solidFill>
              <a:effectLst>
                <a:glow rad="241300">
                  <a:srgbClr val="000000"/>
                </a:glow>
                <a:outerShdw blurRad="38100" dist="38100" dir="2700000" algn="tl">
                  <a:srgbClr val="666633"/>
                </a:outerShdw>
              </a:effectLst>
              <a:latin typeface="Arial" charset="0"/>
              <a:cs typeface="Arial" charset="0"/>
            </a:endParaRPr>
          </a:p>
        </p:txBody>
      </p:sp>
      <p:sp>
        <p:nvSpPr>
          <p:cNvPr id="16" name="Title 1"/>
          <p:cNvSpPr txBox="1">
            <a:spLocks/>
          </p:cNvSpPr>
          <p:nvPr/>
        </p:nvSpPr>
        <p:spPr bwMode="auto">
          <a:xfrm>
            <a:off x="5435600" y="273923"/>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r" eaLnBrk="1" hangingPunct="1">
              <a:spcBef>
                <a:spcPct val="20000"/>
              </a:spcBef>
              <a:buClr>
                <a:srgbClr val="990000"/>
              </a:buClr>
              <a:buSzPct val="75000"/>
              <a:buFont typeface="Wingdings" charset="0"/>
              <a:buNone/>
              <a:defRPr/>
            </a:pP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Abraham</a:t>
            </a:r>
            <a:endParaRPr lang="en-US" sz="3600" b="1" dirty="0">
              <a:solidFill>
                <a:srgbClr val="FFFFFF"/>
              </a:solidFill>
              <a:effectLst>
                <a:glow rad="241300">
                  <a:srgbClr val="000000"/>
                </a:glow>
                <a:outerShdw blurRad="38100" dist="38100" dir="2700000" algn="tl">
                  <a:srgbClr val="666633"/>
                </a:outerShdw>
              </a:effectLst>
              <a:latin typeface="Arial" charset="0"/>
              <a:cs typeface="Arial" charset="0"/>
            </a:endParaRPr>
          </a:p>
        </p:txBody>
      </p:sp>
      <p:sp>
        <p:nvSpPr>
          <p:cNvPr id="3" name="Title 2"/>
          <p:cNvSpPr>
            <a:spLocks noGrp="1"/>
          </p:cNvSpPr>
          <p:nvPr>
            <p:ph type="title"/>
          </p:nvPr>
        </p:nvSpPr>
        <p:spPr>
          <a:xfrm>
            <a:off x="-5443" y="5715451"/>
            <a:ext cx="4566515" cy="1143000"/>
          </a:xfrm>
          <a:solidFill>
            <a:schemeClr val="tx1"/>
          </a:solidFill>
          <a:ln>
            <a:noFill/>
          </a:ln>
          <a:effectLst/>
          <a:extLst/>
        </p:spPr>
        <p:txBody>
          <a:bodyPr anchor="ctr"/>
          <a:lstStyle/>
          <a:p>
            <a:pPr algn="ctr" eaLnBrk="1" hangingPunct="1">
              <a:spcBef>
                <a:spcPct val="20000"/>
              </a:spcBef>
              <a:buClr>
                <a:srgbClr val="990000"/>
              </a:buClr>
              <a:buSzPct val="75000"/>
              <a:buFont typeface="Wingdings" charset="0"/>
              <a:buNone/>
            </a:pPr>
            <a:r>
              <a:rPr lang="en-US" sz="4000" b="1" kern="1200" dirty="0">
                <a:solidFill>
                  <a:srgbClr val="FFFFFF"/>
                </a:solidFill>
                <a:latin typeface="Arial" charset="0"/>
                <a:cs typeface="Arial" charset="0"/>
              </a:rPr>
              <a:t>Genesis </a:t>
            </a:r>
            <a:r>
              <a:rPr lang="en-US" sz="4000" b="1" kern="1200" dirty="0" smtClean="0">
                <a:solidFill>
                  <a:srgbClr val="FFFFFF"/>
                </a:solidFill>
                <a:latin typeface="Arial" charset="0"/>
                <a:cs typeface="Arial" charset="0"/>
              </a:rPr>
              <a:t>22</a:t>
            </a:r>
            <a:endParaRPr lang="en-US" sz="4000" b="1" kern="1200" dirty="0">
              <a:solidFill>
                <a:srgbClr val="FFFFFF"/>
              </a:solidFill>
              <a:latin typeface="Arial" charset="0"/>
              <a:cs typeface="Arial" charset="0"/>
            </a:endParaRPr>
          </a:p>
        </p:txBody>
      </p:sp>
      <p:sp>
        <p:nvSpPr>
          <p:cNvPr id="19" name="Right Arrow 18"/>
          <p:cNvSpPr/>
          <p:nvPr/>
        </p:nvSpPr>
        <p:spPr>
          <a:xfrm rot="13919595">
            <a:off x="5642458" y="1826454"/>
            <a:ext cx="1491073"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20" name="Title 1"/>
          <p:cNvSpPr txBox="1">
            <a:spLocks/>
          </p:cNvSpPr>
          <p:nvPr/>
        </p:nvSpPr>
        <p:spPr bwMode="auto">
          <a:xfrm>
            <a:off x="4561072" y="107925"/>
            <a:ext cx="2468668" cy="122245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rgbClr val="990000"/>
              </a:buClr>
              <a:buSzPct val="75000"/>
              <a:buFont typeface="Wingdings" charset="0"/>
              <a:buNone/>
              <a:defRPr/>
            </a:pP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Mount </a:t>
            </a:r>
            <a:r>
              <a:rPr lang="en-US" sz="3600" b="1" dirty="0" err="1" smtClean="0">
                <a:solidFill>
                  <a:srgbClr val="FFFFFF"/>
                </a:solidFill>
                <a:effectLst>
                  <a:glow rad="241300">
                    <a:srgbClr val="000000"/>
                  </a:glow>
                  <a:outerShdw blurRad="38100" dist="38100" dir="2700000" algn="tl">
                    <a:srgbClr val="666633"/>
                  </a:outerShdw>
                </a:effectLst>
                <a:latin typeface="Arial" charset="0"/>
                <a:cs typeface="Arial" charset="0"/>
              </a:rPr>
              <a:t>Moriah</a:t>
            </a:r>
            <a:endParaRPr lang="en-US" sz="3600" b="1" dirty="0">
              <a:solidFill>
                <a:srgbClr val="FFFFFF"/>
              </a:solidFill>
              <a:effectLst>
                <a:glow rad="241300">
                  <a:srgbClr val="000000"/>
                </a:glow>
                <a:outerShdw blurRad="38100" dist="38100" dir="2700000" algn="tl">
                  <a:srgbClr val="666633"/>
                </a:outerShdw>
              </a:effectLst>
              <a:latin typeface="Arial" charset="0"/>
              <a:cs typeface="Arial" charset="0"/>
            </a:endParaRPr>
          </a:p>
        </p:txBody>
      </p:sp>
    </p:spTree>
    <p:extLst>
      <p:ext uri="{BB962C8B-B14F-4D97-AF65-F5344CB8AC3E}">
        <p14:creationId xmlns:p14="http://schemas.microsoft.com/office/powerpoint/2010/main" val="1618704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7242" y="1185"/>
            <a:ext cx="8076758" cy="605284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smtClean="0"/>
              <a:t>"By Faith…" (Hebrews 11)</a:t>
            </a:r>
            <a:endParaRPr lang="en-US" b="1" dirty="0"/>
          </a:p>
        </p:txBody>
      </p:sp>
      <p:sp>
        <p:nvSpPr>
          <p:cNvPr id="5" name="Title 1"/>
          <p:cNvSpPr txBox="1">
            <a:spLocks/>
          </p:cNvSpPr>
          <p:nvPr/>
        </p:nvSpPr>
        <p:spPr bwMode="auto">
          <a:xfrm>
            <a:off x="177834" y="0"/>
            <a:ext cx="3098022" cy="6165304"/>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pPr>
            <a:r>
              <a:rPr lang="en-US" sz="2800" dirty="0" smtClean="0">
                <a:effectLst>
                  <a:glow rad="127000">
                    <a:srgbClr val="000000">
                      <a:alpha val="96000"/>
                    </a:srgbClr>
                  </a:glow>
                </a:effectLst>
                <a:latin typeface="Arial"/>
              </a:rPr>
              <a:t>"Abraham </a:t>
            </a:r>
            <a:r>
              <a:rPr lang="en-US" sz="2800" dirty="0">
                <a:effectLst>
                  <a:glow rad="127000">
                    <a:srgbClr val="000000">
                      <a:alpha val="96000"/>
                    </a:srgbClr>
                  </a:glow>
                </a:effectLst>
                <a:latin typeface="Arial"/>
              </a:rPr>
              <a:t>reasoned that if Isaac died, God was able to bring him back to life again. And in a sense, Abraham did receive his son back from the </a:t>
            </a:r>
            <a:r>
              <a:rPr lang="en-US" sz="2800" dirty="0" smtClean="0">
                <a:effectLst>
                  <a:glow rad="127000">
                    <a:srgbClr val="000000">
                      <a:alpha val="96000"/>
                    </a:srgbClr>
                  </a:glow>
                </a:effectLst>
                <a:latin typeface="Arial"/>
              </a:rPr>
              <a:t>dead" </a:t>
            </a:r>
            <a:br>
              <a:rPr lang="en-US" sz="2800" dirty="0" smtClean="0">
                <a:effectLst>
                  <a:glow rad="127000">
                    <a:srgbClr val="000000">
                      <a:alpha val="96000"/>
                    </a:srgbClr>
                  </a:glow>
                </a:effectLst>
                <a:latin typeface="Arial"/>
              </a:rPr>
            </a:br>
            <a:r>
              <a:rPr lang="en-US" sz="2800" dirty="0" smtClean="0">
                <a:effectLst>
                  <a:glow rad="127000">
                    <a:srgbClr val="000000">
                      <a:alpha val="96000"/>
                    </a:srgbClr>
                  </a:glow>
                </a:effectLst>
                <a:latin typeface="Arial"/>
              </a:rPr>
              <a:t>(</a:t>
            </a:r>
            <a:r>
              <a:rPr lang="en-US" sz="2800" dirty="0">
                <a:effectLst>
                  <a:glow rad="127000">
                    <a:srgbClr val="000000">
                      <a:alpha val="96000"/>
                    </a:srgbClr>
                  </a:glow>
                </a:effectLst>
                <a:latin typeface="Arial"/>
              </a:rPr>
              <a:t>Heb. 11</a:t>
            </a:r>
            <a:r>
              <a:rPr lang="en-US" sz="2800" dirty="0" smtClean="0">
                <a:effectLst>
                  <a:glow rad="127000">
                    <a:srgbClr val="000000">
                      <a:alpha val="96000"/>
                    </a:srgbClr>
                  </a:glow>
                </a:effectLst>
                <a:latin typeface="Arial"/>
              </a:rPr>
              <a:t>:19 </a:t>
            </a:r>
            <a:r>
              <a:rPr lang="en-US" sz="2400" dirty="0">
                <a:effectLst>
                  <a:glow rad="127000">
                    <a:srgbClr val="000000">
                      <a:alpha val="96000"/>
                    </a:srgbClr>
                  </a:glow>
                </a:effectLst>
                <a:latin typeface="Arial"/>
              </a:rPr>
              <a:t>NLT</a:t>
            </a:r>
            <a:r>
              <a:rPr lang="en-US" sz="2800" dirty="0">
                <a:effectLst>
                  <a:glow rad="127000">
                    <a:srgbClr val="000000">
                      <a:alpha val="96000"/>
                    </a:srgbClr>
                  </a:glow>
                </a:effectLst>
                <a:latin typeface="Arial"/>
              </a:rPr>
              <a:t>)</a:t>
            </a:r>
          </a:p>
        </p:txBody>
      </p:sp>
    </p:spTree>
    <p:extLst>
      <p:ext uri="{BB962C8B-B14F-4D97-AF65-F5344CB8AC3E}">
        <p14:creationId xmlns:p14="http://schemas.microsoft.com/office/powerpoint/2010/main" val="4212519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 name="Group 14"/>
          <p:cNvGrpSpPr/>
          <p:nvPr/>
        </p:nvGrpSpPr>
        <p:grpSpPr>
          <a:xfrm>
            <a:off x="12700" y="152399"/>
            <a:ext cx="9261475" cy="6706051"/>
            <a:chOff x="12700" y="152400"/>
            <a:chExt cx="9261475" cy="6553200"/>
          </a:xfrm>
        </p:grpSpPr>
        <p:pic>
          <p:nvPicPr>
            <p:cNvPr id="18" name="Picture 1" descr="ritmeyer jerusalem map.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descr="ritmeyer jerusalem ma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40626" y="5180726"/>
              <a:ext cx="3733549" cy="15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ight Arrow 10"/>
          <p:cNvSpPr/>
          <p:nvPr/>
        </p:nvSpPr>
        <p:spPr>
          <a:xfrm rot="7666503">
            <a:off x="6335882" y="918840"/>
            <a:ext cx="3794849"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2" name="Title 1"/>
          <p:cNvSpPr txBox="1">
            <a:spLocks/>
          </p:cNvSpPr>
          <p:nvPr/>
        </p:nvSpPr>
        <p:spPr bwMode="auto">
          <a:xfrm>
            <a:off x="5275889" y="2705106"/>
            <a:ext cx="2978228" cy="1544926"/>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rgbClr val="990000"/>
              </a:buClr>
              <a:buSzPct val="75000"/>
              <a:buFont typeface="Wingdings" charset="0"/>
              <a:buNone/>
              <a:defRPr/>
            </a:pP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Valley of Shaveh</a:t>
            </a:r>
            <a:endParaRPr lang="en-US" sz="3600" b="1" dirty="0">
              <a:solidFill>
                <a:srgbClr val="FFFFFF"/>
              </a:solidFill>
              <a:effectLst>
                <a:glow rad="241300">
                  <a:srgbClr val="000000"/>
                </a:glow>
                <a:outerShdw blurRad="38100" dist="38100" dir="2700000" algn="tl">
                  <a:srgbClr val="666633"/>
                </a:outerShdw>
              </a:effectLst>
              <a:latin typeface="Arial" charset="0"/>
              <a:cs typeface="Arial" charset="0"/>
            </a:endParaRPr>
          </a:p>
        </p:txBody>
      </p:sp>
      <p:sp>
        <p:nvSpPr>
          <p:cNvPr id="16" name="Title 1"/>
          <p:cNvSpPr txBox="1">
            <a:spLocks/>
          </p:cNvSpPr>
          <p:nvPr/>
        </p:nvSpPr>
        <p:spPr bwMode="auto">
          <a:xfrm>
            <a:off x="5435600" y="273923"/>
            <a:ext cx="3708400" cy="66089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r" eaLnBrk="1" hangingPunct="1">
              <a:spcBef>
                <a:spcPct val="20000"/>
              </a:spcBef>
              <a:buClr>
                <a:srgbClr val="990000"/>
              </a:buClr>
              <a:buSzPct val="75000"/>
              <a:buFont typeface="Wingdings" charset="0"/>
              <a:buNone/>
              <a:defRPr/>
            </a:pP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Abraham</a:t>
            </a:r>
            <a:endParaRPr lang="en-US" sz="3600" b="1" dirty="0">
              <a:solidFill>
                <a:srgbClr val="FFFFFF"/>
              </a:solidFill>
              <a:effectLst>
                <a:glow rad="241300">
                  <a:srgbClr val="000000"/>
                </a:glow>
                <a:outerShdw blurRad="38100" dist="38100" dir="2700000" algn="tl">
                  <a:srgbClr val="666633"/>
                </a:outerShdw>
              </a:effectLst>
              <a:latin typeface="Arial" charset="0"/>
              <a:cs typeface="Arial" charset="0"/>
            </a:endParaRPr>
          </a:p>
        </p:txBody>
      </p:sp>
      <p:sp>
        <p:nvSpPr>
          <p:cNvPr id="3" name="Title 2"/>
          <p:cNvSpPr>
            <a:spLocks noGrp="1"/>
          </p:cNvSpPr>
          <p:nvPr>
            <p:ph type="title"/>
          </p:nvPr>
        </p:nvSpPr>
        <p:spPr>
          <a:xfrm>
            <a:off x="-5443" y="5715451"/>
            <a:ext cx="4566515" cy="1143000"/>
          </a:xfrm>
          <a:solidFill>
            <a:schemeClr val="tx1"/>
          </a:solidFill>
          <a:ln>
            <a:noFill/>
          </a:ln>
          <a:effectLst/>
          <a:extLst/>
        </p:spPr>
        <p:txBody>
          <a:bodyPr anchor="ctr"/>
          <a:lstStyle/>
          <a:p>
            <a:pPr algn="ctr" eaLnBrk="1" hangingPunct="1">
              <a:spcBef>
                <a:spcPct val="20000"/>
              </a:spcBef>
              <a:buClr>
                <a:srgbClr val="990000"/>
              </a:buClr>
              <a:buSzPct val="75000"/>
              <a:buFont typeface="Wingdings" charset="0"/>
              <a:buNone/>
            </a:pPr>
            <a:r>
              <a:rPr lang="en-US" sz="4000" b="1" kern="1200" dirty="0" smtClean="0">
                <a:solidFill>
                  <a:srgbClr val="FFFFFF"/>
                </a:solidFill>
                <a:latin typeface="Arial" charset="0"/>
                <a:cs typeface="Arial" charset="0"/>
              </a:rPr>
              <a:t>1 Kings 6–9</a:t>
            </a:r>
            <a:endParaRPr lang="en-US" sz="4000" b="1" kern="1200" dirty="0">
              <a:solidFill>
                <a:srgbClr val="FFFFFF"/>
              </a:solidFill>
              <a:latin typeface="Arial" charset="0"/>
              <a:cs typeface="Arial" charset="0"/>
            </a:endParaRPr>
          </a:p>
        </p:txBody>
      </p:sp>
      <p:sp>
        <p:nvSpPr>
          <p:cNvPr id="19" name="Right Arrow 18"/>
          <p:cNvSpPr/>
          <p:nvPr/>
        </p:nvSpPr>
        <p:spPr>
          <a:xfrm rot="13919595">
            <a:off x="5642458" y="1826454"/>
            <a:ext cx="1491073"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20" name="Title 1"/>
          <p:cNvSpPr txBox="1">
            <a:spLocks/>
          </p:cNvSpPr>
          <p:nvPr/>
        </p:nvSpPr>
        <p:spPr bwMode="auto">
          <a:xfrm>
            <a:off x="3921125" y="107925"/>
            <a:ext cx="3108615" cy="122245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rgbClr val="990000"/>
              </a:buClr>
              <a:buSzPct val="75000"/>
              <a:buFont typeface="Wingdings" charset="0"/>
              <a:buNone/>
              <a:defRPr/>
            </a:pP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Solomon</a:t>
            </a:r>
            <a:r>
              <a:rPr lang="fr-FR" sz="3600" b="1" dirty="0" smtClean="0">
                <a:solidFill>
                  <a:srgbClr val="FFFFFF"/>
                </a:solidFill>
                <a:effectLst>
                  <a:glow rad="241300">
                    <a:srgbClr val="000000"/>
                  </a:glow>
                  <a:outerShdw blurRad="38100" dist="38100" dir="2700000" algn="tl">
                    <a:srgbClr val="666633"/>
                  </a:outerShdw>
                </a:effectLst>
                <a:latin typeface="Arial" charset="0"/>
                <a:cs typeface="Arial" charset="0"/>
              </a:rPr>
              <a:t>'</a:t>
            </a: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s Temple</a:t>
            </a:r>
            <a:endParaRPr lang="en-US" sz="3600" b="1" dirty="0">
              <a:solidFill>
                <a:srgbClr val="FFFFFF"/>
              </a:solidFill>
              <a:effectLst>
                <a:glow rad="241300">
                  <a:srgbClr val="000000"/>
                </a:glow>
                <a:outerShdw blurRad="38100" dist="38100" dir="2700000" algn="tl">
                  <a:srgbClr val="666633"/>
                </a:outerShdw>
              </a:effectLst>
              <a:latin typeface="Arial" charset="0"/>
              <a:cs typeface="Arial" charset="0"/>
            </a:endParaRPr>
          </a:p>
        </p:txBody>
      </p:sp>
      <p:sp>
        <p:nvSpPr>
          <p:cNvPr id="13" name="Title 1"/>
          <p:cNvSpPr txBox="1">
            <a:spLocks/>
          </p:cNvSpPr>
          <p:nvPr/>
        </p:nvSpPr>
        <p:spPr bwMode="auto">
          <a:xfrm>
            <a:off x="1166707" y="74367"/>
            <a:ext cx="3108615" cy="122245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eaLnBrk="1" hangingPunct="1">
              <a:spcBef>
                <a:spcPct val="20000"/>
              </a:spcBef>
              <a:buClr>
                <a:srgbClr val="990000"/>
              </a:buClr>
              <a:buSzPct val="75000"/>
              <a:buFont typeface="Wingdings" charset="0"/>
              <a:buNone/>
              <a:defRPr/>
            </a:pP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Christ</a:t>
            </a:r>
            <a:r>
              <a:rPr lang="fr-FR" sz="3600" b="1" dirty="0" smtClean="0">
                <a:solidFill>
                  <a:srgbClr val="FFFFFF"/>
                </a:solidFill>
                <a:effectLst>
                  <a:glow rad="241300">
                    <a:srgbClr val="000000"/>
                  </a:glow>
                  <a:outerShdw blurRad="38100" dist="38100" dir="2700000" algn="tl">
                    <a:srgbClr val="666633"/>
                  </a:outerShdw>
                </a:effectLst>
                <a:latin typeface="Arial" charset="0"/>
                <a:cs typeface="Arial" charset="0"/>
              </a:rPr>
              <a:t>'</a:t>
            </a:r>
            <a:r>
              <a:rPr lang="en-US" sz="3600" b="1" dirty="0" smtClean="0">
                <a:solidFill>
                  <a:srgbClr val="FFFFFF"/>
                </a:solidFill>
                <a:effectLst>
                  <a:glow rad="241300">
                    <a:srgbClr val="000000"/>
                  </a:glow>
                  <a:outerShdw blurRad="38100" dist="38100" dir="2700000" algn="tl">
                    <a:srgbClr val="666633"/>
                  </a:outerShdw>
                </a:effectLst>
                <a:latin typeface="Arial" charset="0"/>
                <a:cs typeface="Arial" charset="0"/>
              </a:rPr>
              <a:t>s Death</a:t>
            </a:r>
            <a:endParaRPr lang="en-US" sz="3600" b="1" dirty="0">
              <a:solidFill>
                <a:srgbClr val="FFFFFF"/>
              </a:solidFill>
              <a:effectLst>
                <a:glow rad="241300">
                  <a:srgbClr val="000000"/>
                </a:glow>
                <a:outerShdw blurRad="38100" dist="38100" dir="2700000" algn="tl">
                  <a:srgbClr val="666633"/>
                </a:outerShdw>
              </a:effectLst>
              <a:latin typeface="Arial" charset="0"/>
              <a:cs typeface="Arial" charset="0"/>
            </a:endParaRPr>
          </a:p>
        </p:txBody>
      </p:sp>
    </p:spTree>
    <p:extLst>
      <p:ext uri="{BB962C8B-B14F-4D97-AF65-F5344CB8AC3E}">
        <p14:creationId xmlns:p14="http://schemas.microsoft.com/office/powerpoint/2010/main" val="229170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365" y="221088"/>
            <a:ext cx="8636000" cy="48577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1179" y="368300"/>
            <a:ext cx="9144000" cy="3563367"/>
          </a:xfrm>
          <a:effectLst>
            <a:outerShdw blurRad="63500" dist="35921" dir="2700000" algn="ctr" rotWithShape="0">
              <a:schemeClr val="tx2">
                <a:alpha val="74998"/>
              </a:schemeClr>
            </a:outerShdw>
          </a:effectLst>
          <a:extLst/>
        </p:spPr>
        <p:txBody>
          <a:bodyPr anchor="ctr"/>
          <a:lstStyle/>
          <a:p>
            <a:pPr>
              <a:defRPr/>
            </a:pPr>
            <a:r>
              <a:rPr lang="en-US" sz="8800" b="1" dirty="0" smtClean="0">
                <a:effectLst>
                  <a:glow rad="127000">
                    <a:schemeClr val="tx1"/>
                  </a:glow>
                </a:effectLst>
                <a:latin typeface="Arial" charset="0"/>
                <a:ea typeface="ＭＳ Ｐゴシック" charset="0"/>
                <a:cs typeface="ＭＳ Ｐゴシック" charset="0"/>
              </a:rPr>
              <a:t>The Order of Melchizedek</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8349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6100" y="571500"/>
            <a:ext cx="8039100" cy="571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David Prophesied of Jesus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929582"/>
            <a:ext cx="9144000" cy="3112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"The </a:t>
            </a:r>
            <a:r>
              <a:rPr lang="en-US" b="1" dirty="0">
                <a:effectLst>
                  <a:glow rad="127000">
                    <a:schemeClr val="tx1"/>
                  </a:glow>
                </a:effectLst>
                <a:latin typeface="Arial" charset="0"/>
                <a:ea typeface="ＭＳ Ｐゴシック" charset="0"/>
                <a:cs typeface="ＭＳ Ｐゴシック" charset="0"/>
              </a:rPr>
              <a:t>L</a:t>
            </a:r>
            <a:r>
              <a:rPr lang="en-US" sz="4000" b="1" dirty="0">
                <a:effectLst>
                  <a:glow rad="127000">
                    <a:schemeClr val="tx1"/>
                  </a:glow>
                </a:effectLst>
                <a:latin typeface="Arial" charset="0"/>
                <a:ea typeface="ＭＳ Ｐゴシック" charset="0"/>
                <a:cs typeface="ＭＳ Ｐゴシック" charset="0"/>
              </a:rPr>
              <a:t>ORD</a:t>
            </a:r>
            <a:r>
              <a:rPr lang="en-US" b="1" dirty="0">
                <a:effectLst>
                  <a:glow rad="127000">
                    <a:schemeClr val="tx1"/>
                  </a:glow>
                </a:effectLst>
                <a:latin typeface="Arial" charset="0"/>
                <a:ea typeface="ＭＳ Ｐゴシック" charset="0"/>
                <a:cs typeface="ＭＳ Ｐゴシック" charset="0"/>
              </a:rPr>
              <a:t> has taken an oath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and </a:t>
            </a:r>
            <a:r>
              <a:rPr lang="en-US" b="1" dirty="0">
                <a:effectLst>
                  <a:glow rad="127000">
                    <a:schemeClr val="tx1"/>
                  </a:glow>
                </a:effectLst>
                <a:latin typeface="Arial" charset="0"/>
                <a:ea typeface="ＭＳ Ｐゴシック" charset="0"/>
                <a:cs typeface="ＭＳ Ｐゴシック" charset="0"/>
              </a:rPr>
              <a:t>will not break his vow: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You </a:t>
            </a:r>
            <a:r>
              <a:rPr lang="en-US" b="1" dirty="0">
                <a:effectLst>
                  <a:glow rad="127000">
                    <a:schemeClr val="tx1"/>
                  </a:glow>
                </a:effectLst>
                <a:latin typeface="Arial" charset="0"/>
                <a:ea typeface="ＭＳ Ｐゴシック" charset="0"/>
                <a:cs typeface="ＭＳ Ｐゴシック" charset="0"/>
              </a:rPr>
              <a:t>are a priest forever in the order of </a:t>
            </a:r>
            <a:r>
              <a:rPr lang="en-US" b="1" dirty="0" smtClean="0">
                <a:effectLst>
                  <a:glow rad="127000">
                    <a:schemeClr val="tx1"/>
                  </a:glow>
                </a:effectLst>
                <a:latin typeface="Arial" charset="0"/>
                <a:ea typeface="ＭＳ Ｐゴシック" charset="0"/>
                <a:cs typeface="ＭＳ Ｐゴシック" charset="0"/>
              </a:rPr>
              <a:t>Melchizedek</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(Ps. 110:4 </a:t>
            </a:r>
            <a:r>
              <a:rPr lang="en-US" sz="4000" b="1" dirty="0" smtClean="0">
                <a:effectLst>
                  <a:glow rad="127000">
                    <a:schemeClr val="tx1"/>
                  </a:glow>
                </a:effectLst>
                <a:latin typeface="Arial" charset="0"/>
                <a:ea typeface="ＭＳ Ｐゴシック" charset="0"/>
                <a:cs typeface="ＭＳ Ｐゴシック" charset="0"/>
              </a:rPr>
              <a:t>NLT)</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3427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0" y="47142"/>
            <a:ext cx="9144000" cy="1664748"/>
          </a:xfrm>
        </p:spPr>
        <p:txBody>
          <a:bodyPr/>
          <a:lstStyle/>
          <a:p>
            <a:pPr lvl="0" defTabSz="457200" eaLnBrk="1" hangingPunct="1"/>
            <a:r>
              <a:rPr lang="en-US" sz="4000" kern="1200" dirty="0">
                <a:solidFill>
                  <a:srgbClr val="FFFFFF"/>
                </a:solidFill>
                <a:cs typeface="Arial" charset="0"/>
              </a:rPr>
              <a:t>How should we respond to </a:t>
            </a:r>
            <a:r>
              <a:rPr lang="en-US" sz="4000" kern="1200" dirty="0">
                <a:solidFill>
                  <a:srgbClr val="FFFF00"/>
                </a:solidFill>
                <a:cs typeface="Arial" charset="0"/>
              </a:rPr>
              <a:t>attacks</a:t>
            </a:r>
            <a:r>
              <a:rPr lang="en-US" sz="4000" kern="1200" dirty="0">
                <a:solidFill>
                  <a:srgbClr val="FFFFFF"/>
                </a:solidFill>
                <a:cs typeface="Arial" charset="0"/>
              </a:rPr>
              <a:t> against our faith in God?</a:t>
            </a:r>
          </a:p>
        </p:txBody>
      </p:sp>
      <p:pic>
        <p:nvPicPr>
          <p:cNvPr id="5" name="Picture 4"/>
          <p:cNvPicPr>
            <a:picLocks noChangeAspect="1"/>
          </p:cNvPicPr>
          <p:nvPr/>
        </p:nvPicPr>
        <p:blipFill>
          <a:blip r:embed="rId3"/>
          <a:stretch>
            <a:fillRect/>
          </a:stretch>
        </p:blipFill>
        <p:spPr>
          <a:xfrm>
            <a:off x="0" y="1711890"/>
            <a:ext cx="9144000" cy="5146110"/>
          </a:xfrm>
          <a:prstGeom prst="rect">
            <a:avLst/>
          </a:prstGeom>
        </p:spPr>
      </p:pic>
    </p:spTree>
    <p:extLst>
      <p:ext uri="{BB962C8B-B14F-4D97-AF65-F5344CB8AC3E}">
        <p14:creationId xmlns:p14="http://schemas.microsoft.com/office/powerpoint/2010/main" val="5320563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053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What to do?</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7214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71"/>
            <a:ext cx="9143999" cy="6849172"/>
          </a:xfrm>
          <a:prstGeom prst="rect">
            <a:avLst/>
          </a:prstGeom>
        </p:spPr>
      </p:pic>
      <p:pic>
        <p:nvPicPr>
          <p:cNvPr id="26317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203700"/>
            <a:ext cx="36353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09" name="Rectangle 2"/>
          <p:cNvSpPr>
            <a:spLocks noGrp="1" noChangeArrowheads="1"/>
          </p:cNvSpPr>
          <p:nvPr>
            <p:ph type="ctrTitle"/>
          </p:nvPr>
        </p:nvSpPr>
        <p:spPr>
          <a:xfrm>
            <a:off x="4098205" y="33337"/>
            <a:ext cx="5045795" cy="5008532"/>
          </a:xfrm>
        </p:spPr>
        <p:txBody>
          <a:bodyPr/>
          <a:lstStyle/>
          <a:p>
            <a:pPr algn="l">
              <a:defRPr/>
            </a:pPr>
            <a:r>
              <a:rPr lang="en-US" sz="7200" b="1" kern="1200" dirty="0">
                <a:solidFill>
                  <a:srgbClr val="FFFFFF"/>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rPr>
              <a:t>Defend and worship Christ as </a:t>
            </a:r>
            <a:r>
              <a:rPr lang="en-US" sz="7200" b="1" kern="1200" dirty="0" smtClean="0">
                <a:solidFill>
                  <a:srgbClr val="FFFFFF"/>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rPr>
              <a:t>God</a:t>
            </a:r>
            <a:r>
              <a:rPr lang="fr-FR" sz="7200" b="1" kern="1200" dirty="0" smtClean="0">
                <a:solidFill>
                  <a:srgbClr val="FFFFFF"/>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rPr>
              <a:t>'</a:t>
            </a:r>
            <a:r>
              <a:rPr lang="en-US" sz="7200" b="1" kern="1200" dirty="0" smtClean="0">
                <a:solidFill>
                  <a:srgbClr val="FFFFFF"/>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rPr>
              <a:t>s </a:t>
            </a:r>
            <a:r>
              <a:rPr lang="en-US" sz="7200" b="1" kern="1200" dirty="0">
                <a:solidFill>
                  <a:srgbClr val="FFFF00"/>
                </a:solidFill>
                <a:effectLst>
                  <a:glow rad="381000">
                    <a:prstClr val="black"/>
                  </a:glow>
                  <a:outerShdw blurRad="50800" dist="38100" dir="2700000">
                    <a:srgbClr val="000000">
                      <a:alpha val="43000"/>
                    </a:srgbClr>
                  </a:outerShdw>
                </a:effectLst>
                <a:latin typeface="Monotype Corsiva" charset="0"/>
                <a:ea typeface="ＭＳ Ｐゴシック" charset="0"/>
                <a:cs typeface="Monotype Corsiva" charset="0"/>
              </a:rPr>
              <a:t>priest </a:t>
            </a:r>
          </a:p>
        </p:txBody>
      </p:sp>
      <p:sp>
        <p:nvSpPr>
          <p:cNvPr id="4" name="Rectangle 2"/>
          <p:cNvSpPr txBox="1">
            <a:spLocks noChangeArrowheads="1"/>
          </p:cNvSpPr>
          <p:nvPr/>
        </p:nvSpPr>
        <p:spPr bwMode="auto">
          <a:xfrm>
            <a:off x="0" y="5582850"/>
            <a:ext cx="9143999"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defTabSz="914400">
              <a:defRPr/>
            </a:pPr>
            <a:r>
              <a:rPr lang="en-US" sz="7200"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Main Idea</a:t>
            </a:r>
            <a:endParaRPr lang="en-US" sz="7200"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83737314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I.  </a:t>
            </a:r>
            <a:r>
              <a:rPr lang="en-US" b="1" dirty="0" smtClean="0">
                <a:solidFill>
                  <a:srgbClr val="FFFF00"/>
                </a:solidFill>
                <a:effectLst>
                  <a:glow rad="127000">
                    <a:schemeClr val="tx1"/>
                  </a:glow>
                </a:effectLst>
                <a:latin typeface="Arial" charset="0"/>
                <a:ea typeface="ＭＳ Ｐゴシック" charset="0"/>
                <a:cs typeface="ＭＳ Ｐゴシック" charset="0"/>
              </a:rPr>
              <a:t>Trust</a:t>
            </a:r>
            <a:r>
              <a:rPr lang="en-US" b="1" dirty="0" smtClean="0">
                <a:effectLst>
                  <a:glow rad="127000">
                    <a:schemeClr val="tx1"/>
                  </a:glow>
                </a:effectLst>
                <a:latin typeface="Arial" charset="0"/>
                <a:ea typeface="ＭＳ Ｐゴシック" charset="0"/>
                <a:cs typeface="ＭＳ Ｐゴシック" charset="0"/>
              </a:rPr>
              <a:t> God for victory.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2348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67164"/>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II</a:t>
            </a:r>
            <a:r>
              <a:rPr lang="en-US" b="1" dirty="0">
                <a:effectLst>
                  <a:glow rad="127000">
                    <a:schemeClr val="tx1"/>
                  </a:glow>
                </a:effectLst>
                <a:latin typeface="Arial" charset="0"/>
                <a:ea typeface="ＭＳ Ｐゴシック" charset="0"/>
                <a:cs typeface="ＭＳ Ｐゴシック" charset="0"/>
              </a:rPr>
              <a:t>. </a:t>
            </a:r>
            <a:r>
              <a:rPr lang="en-US" b="1" dirty="0">
                <a:solidFill>
                  <a:srgbClr val="FFFF00"/>
                </a:solidFill>
                <a:effectLst>
                  <a:glow rad="127000">
                    <a:schemeClr val="tx1"/>
                  </a:glow>
                </a:effectLst>
                <a:latin typeface="Arial" charset="0"/>
                <a:ea typeface="ＭＳ Ｐゴシック" charset="0"/>
                <a:cs typeface="ＭＳ Ｐゴシック" charset="0"/>
              </a:rPr>
              <a:t>Credit</a:t>
            </a:r>
            <a:r>
              <a:rPr lang="en-US" b="1" dirty="0">
                <a:effectLst>
                  <a:glow rad="127000">
                    <a:schemeClr val="tx1"/>
                  </a:glow>
                </a:effectLst>
                <a:latin typeface="Arial" charset="0"/>
                <a:ea typeface="ＭＳ Ｐゴシック" charset="0"/>
                <a:cs typeface="ＭＳ Ｐゴシック" charset="0"/>
              </a:rPr>
              <a:t> God for his victories in your </a:t>
            </a:r>
            <a:r>
              <a:rPr lang="en-US" b="1" dirty="0" smtClean="0">
                <a:effectLst>
                  <a:glow rad="127000">
                    <a:schemeClr val="tx1"/>
                  </a:glow>
                </a:effectLst>
                <a:latin typeface="Arial" charset="0"/>
                <a:ea typeface="ＭＳ Ｐゴシック" charset="0"/>
                <a:cs typeface="ＭＳ Ｐゴシック" charset="0"/>
              </a:rPr>
              <a:t>life (17-24).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481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2146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nchor="ctr"/>
          <a:lstStyle/>
          <a:p>
            <a:pPr algn="l">
              <a:defRPr/>
            </a:pPr>
            <a:r>
              <a:rPr lang="en-US" b="1" dirty="0" smtClean="0">
                <a:effectLst>
                  <a:glow rad="127000">
                    <a:schemeClr val="tx1"/>
                  </a:glow>
                </a:effectLst>
                <a:latin typeface="Arial" charset="0"/>
                <a:ea typeface="ＭＳ Ｐゴシック" charset="0"/>
                <a:cs typeface="ＭＳ Ｐゴシック" charset="0"/>
              </a:rPr>
              <a:t>What should we do?</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214688"/>
            <a:ext cx="9144000" cy="3643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3538" indent="-363538" algn="l">
              <a:buFont typeface="Arial"/>
              <a:buChar char="•"/>
              <a:defRPr/>
            </a:pPr>
            <a:r>
              <a:rPr lang="en-US" sz="3600" b="1" dirty="0">
                <a:effectLst>
                  <a:glow rad="127000">
                    <a:schemeClr val="tx1"/>
                  </a:glow>
                </a:effectLst>
                <a:latin typeface="Arial" charset="0"/>
                <a:ea typeface="ＭＳ Ｐゴシック" charset="0"/>
                <a:cs typeface="ＭＳ Ｐゴシック" charset="0"/>
              </a:rPr>
              <a:t>Like Abraham, defend </a:t>
            </a: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honor against </a:t>
            </a:r>
            <a:r>
              <a:rPr lang="en-US" sz="3600" b="1" dirty="0" smtClean="0">
                <a:effectLst>
                  <a:glow rad="127000">
                    <a:schemeClr val="tx1"/>
                  </a:glow>
                </a:effectLst>
                <a:latin typeface="Arial" charset="0"/>
                <a:ea typeface="ＭＳ Ｐゴシック" charset="0"/>
                <a:cs typeface="ＭＳ Ｐゴシック" charset="0"/>
              </a:rPr>
              <a:t>attackers.</a:t>
            </a:r>
          </a:p>
          <a:p>
            <a:pPr marL="363538" indent="-363538" algn="l">
              <a:buFont typeface="Arial"/>
              <a:buChar char="•"/>
              <a:defRPr/>
            </a:pPr>
            <a:r>
              <a:rPr lang="en-US" sz="3600" b="1" dirty="0">
                <a:effectLst>
                  <a:glow rad="127000">
                    <a:schemeClr val="tx1"/>
                  </a:glow>
                </a:effectLst>
                <a:latin typeface="Arial" charset="0"/>
                <a:ea typeface="ＭＳ Ｐゴシック" charset="0"/>
                <a:cs typeface="ＭＳ Ｐゴシック" charset="0"/>
              </a:rPr>
              <a:t>Like Abraham, accept </a:t>
            </a: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blessing instead of the best the world can </a:t>
            </a:r>
            <a:r>
              <a:rPr lang="en-US" sz="3600" b="1" dirty="0" smtClean="0">
                <a:effectLst>
                  <a:glow rad="127000">
                    <a:schemeClr val="tx1"/>
                  </a:glow>
                </a:effectLst>
                <a:latin typeface="Arial" charset="0"/>
                <a:ea typeface="ＭＳ Ｐゴシック" charset="0"/>
                <a:cs typeface="ＭＳ Ｐゴシック" charset="0"/>
              </a:rPr>
              <a:t>offer.</a:t>
            </a:r>
          </a:p>
          <a:p>
            <a:pPr marL="363538" indent="-363538" algn="l">
              <a:buFont typeface="Arial"/>
              <a:buChar char="•"/>
              <a:defRPr/>
            </a:pPr>
            <a:r>
              <a:rPr lang="en-US" sz="3600" b="1" dirty="0">
                <a:effectLst>
                  <a:glow rad="127000">
                    <a:schemeClr val="tx1"/>
                  </a:glow>
                </a:effectLst>
                <a:latin typeface="Arial" charset="0"/>
                <a:ea typeface="ＭＳ Ｐゴシック" charset="0"/>
                <a:cs typeface="ＭＳ Ｐゴシック" charset="0"/>
              </a:rPr>
              <a:t>Trust in Christ as </a:t>
            </a: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appointed Mediator-</a:t>
            </a:r>
            <a:r>
              <a:rPr lang="en-US" sz="3600" b="1" dirty="0" smtClean="0">
                <a:effectLst>
                  <a:glow rad="127000">
                    <a:schemeClr val="tx1"/>
                  </a:glow>
                </a:effectLst>
                <a:latin typeface="Arial" charset="0"/>
                <a:ea typeface="ＭＳ Ｐゴシック" charset="0"/>
                <a:cs typeface="ＭＳ Ｐゴシック" charset="0"/>
              </a:rPr>
              <a:t>Priest.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67477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Preaching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173454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0" y="47142"/>
            <a:ext cx="9144000" cy="1664748"/>
          </a:xfrm>
        </p:spPr>
        <p:txBody>
          <a:bodyPr/>
          <a:lstStyle/>
          <a:p>
            <a:pPr lvl="0" defTabSz="457200" eaLnBrk="1" hangingPunct="1"/>
            <a:r>
              <a:rPr lang="en-US" sz="4000" kern="1200" dirty="0">
                <a:solidFill>
                  <a:srgbClr val="FFFFFF"/>
                </a:solidFill>
                <a:cs typeface="Arial" charset="0"/>
              </a:rPr>
              <a:t>How should we respond to </a:t>
            </a:r>
            <a:r>
              <a:rPr lang="en-US" sz="4000" kern="1200" dirty="0">
                <a:solidFill>
                  <a:srgbClr val="FFFF00"/>
                </a:solidFill>
                <a:cs typeface="Arial" charset="0"/>
              </a:rPr>
              <a:t>attacks</a:t>
            </a:r>
            <a:r>
              <a:rPr lang="en-US" sz="4000" kern="1200" dirty="0">
                <a:solidFill>
                  <a:srgbClr val="FFFFFF"/>
                </a:solidFill>
                <a:cs typeface="Arial" charset="0"/>
              </a:rPr>
              <a:t> against our faith in God?</a:t>
            </a:r>
          </a:p>
        </p:txBody>
      </p:sp>
      <p:pic>
        <p:nvPicPr>
          <p:cNvPr id="5" name="Picture 4"/>
          <p:cNvPicPr>
            <a:picLocks noChangeAspect="1"/>
          </p:cNvPicPr>
          <p:nvPr/>
        </p:nvPicPr>
        <p:blipFill>
          <a:blip r:embed="rId2"/>
          <a:stretch>
            <a:fillRect/>
          </a:stretch>
        </p:blipFill>
        <p:spPr>
          <a:xfrm>
            <a:off x="0" y="1711890"/>
            <a:ext cx="9144000" cy="5146110"/>
          </a:xfrm>
          <a:prstGeom prst="rect">
            <a:avLst/>
          </a:prstGeom>
        </p:spPr>
      </p:pic>
    </p:spTree>
    <p:extLst>
      <p:ext uri="{BB962C8B-B14F-4D97-AF65-F5344CB8AC3E}">
        <p14:creationId xmlns:p14="http://schemas.microsoft.com/office/powerpoint/2010/main" val="19760579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775" y="1588"/>
            <a:ext cx="63722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0"/>
            <a:ext cx="9159875" cy="1066800"/>
          </a:xfrm>
        </p:spPr>
        <p:txBody>
          <a:bodyPr anchor="b"/>
          <a:lstStyle/>
          <a:p>
            <a:pPr algn="l">
              <a:defRPr/>
            </a:pPr>
            <a:r>
              <a:rPr lang="en-US" sz="7200" b="1" dirty="0" smtClean="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Worship with Gifts</a:t>
            </a:r>
            <a:endParaRPr lang="en-US" sz="7200" b="1"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endParaRPr>
          </a:p>
        </p:txBody>
      </p:sp>
      <p:sp>
        <p:nvSpPr>
          <p:cNvPr id="8" name="Title 1"/>
          <p:cNvSpPr txBox="1">
            <a:spLocks/>
          </p:cNvSpPr>
          <p:nvPr/>
        </p:nvSpPr>
        <p:spPr bwMode="auto">
          <a:xfrm>
            <a:off x="34925" y="1268413"/>
            <a:ext cx="25923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r">
              <a:defRPr/>
            </a:pPr>
            <a:r>
              <a:rPr lang="en-US" sz="6000" b="1" dirty="0" smtClean="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rPr>
              <a:t>The inferior gave to the superior</a:t>
            </a:r>
            <a:endParaRPr lang="en-US" sz="6000" b="1" dirty="0">
              <a:solidFill>
                <a:srgbClr val="FFFFFF"/>
              </a:solidFill>
              <a:effectLst>
                <a:glow rad="177800">
                  <a:prstClr val="black"/>
                </a:glow>
                <a:outerShdw blurRad="50800" dist="38100" dir="2700000">
                  <a:srgbClr val="000000">
                    <a:alpha val="43000"/>
                  </a:srgbClr>
                </a:outerShdw>
              </a:effectLst>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5528005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2083</TotalTime>
  <Words>4617</Words>
  <Application>Microsoft Macintosh PowerPoint</Application>
  <PresentationFormat>On-screen Show (4:3)</PresentationFormat>
  <Paragraphs>437</Paragraphs>
  <Slides>75</Slides>
  <Notes>72</Notes>
  <HiddenSlides>0</HiddenSlides>
  <MMClips>0</MMClips>
  <ScaleCrop>false</ScaleCrop>
  <HeadingPairs>
    <vt:vector size="4" baseType="variant">
      <vt:variant>
        <vt:lpstr>Theme</vt:lpstr>
      </vt:variant>
      <vt:variant>
        <vt:i4>11</vt:i4>
      </vt:variant>
      <vt:variant>
        <vt:lpstr>Slide Titles</vt:lpstr>
      </vt:variant>
      <vt:variant>
        <vt:i4>75</vt:i4>
      </vt:variant>
    </vt:vector>
  </HeadingPairs>
  <TitlesOfParts>
    <vt:vector size="86" baseType="lpstr">
      <vt:lpstr>49_Blank Presentation</vt:lpstr>
      <vt:lpstr>2_Office Theme</vt:lpstr>
      <vt:lpstr>1_White on Black Background</vt:lpstr>
      <vt:lpstr>PPT White on Black Format</vt:lpstr>
      <vt:lpstr>9_Default Design</vt:lpstr>
      <vt:lpstr>10_Default Design</vt:lpstr>
      <vt:lpstr>2_Refined</vt:lpstr>
      <vt:lpstr>Blank Presentation</vt:lpstr>
      <vt:lpstr>Stream</vt:lpstr>
      <vt:lpstr>11_Default Design</vt:lpstr>
      <vt:lpstr>Orbit</vt:lpstr>
      <vt:lpstr>Our Christmas Priest </vt:lpstr>
      <vt:lpstr>Humbug.</vt:lpstr>
      <vt:lpstr>Christmas Shunned</vt:lpstr>
      <vt:lpstr>Don't believe in God?  Join the club.</vt:lpstr>
      <vt:lpstr>Atheist Christmas Card</vt:lpstr>
      <vt:lpstr>Santa</vt:lpstr>
      <vt:lpstr>What to do?</vt:lpstr>
      <vt:lpstr>How should we respond to attacks against our faith in God?</vt:lpstr>
      <vt:lpstr>Worship with Gifts</vt:lpstr>
      <vt:lpstr>Up to 2 years later…</vt:lpstr>
      <vt:lpstr>Significant Gifts:</vt:lpstr>
      <vt:lpstr>Gold</vt:lpstr>
      <vt:lpstr>Myrrh</vt:lpstr>
      <vt:lpstr>Frankincense</vt:lpstr>
      <vt:lpstr>The Gift of Frankincense  (Christ as High Priest)</vt:lpstr>
      <vt:lpstr>The Christmas You Never Knew</vt:lpstr>
      <vt:lpstr>Significant Gifts:</vt:lpstr>
      <vt:lpstr>Abraham</vt:lpstr>
      <vt:lpstr>The Land of Abraham</vt:lpstr>
      <vt:lpstr>"By Faith…" (Hebrews 11)</vt:lpstr>
      <vt:lpstr>"By Faith…" (Hebrews 11)</vt:lpstr>
      <vt:lpstr>PowerPoint Presentation</vt:lpstr>
      <vt:lpstr>The Lush Jordan Valley</vt:lpstr>
      <vt:lpstr>Lot first pitched his tent near Sodom</vt:lpstr>
      <vt:lpstr>But soon Lot was living in Sodom</vt:lpstr>
      <vt:lpstr>Perils of Success</vt:lpstr>
      <vt:lpstr>SUCCESS</vt:lpstr>
      <vt:lpstr>How should we respond to attacks against our faith in God?</vt:lpstr>
      <vt:lpstr>I.  Trust God for victory.</vt:lpstr>
      <vt:lpstr>Kings from the East</vt:lpstr>
      <vt:lpstr>PowerPoint Presentation</vt:lpstr>
      <vt:lpstr>We must support righteousness with the resources he has given us.</vt:lpstr>
      <vt:lpstr>I.  Trust God for victory.</vt:lpstr>
      <vt:lpstr>Our greater danger is not failure.  It is success.</vt:lpstr>
      <vt:lpstr>II. Credit God for his victories in your life (17-24).</vt:lpstr>
      <vt:lpstr>PowerPoint Presentation</vt:lpstr>
      <vt:lpstr>Genesis 14:17-21</vt:lpstr>
      <vt:lpstr>King of Sodom</vt:lpstr>
      <vt:lpstr>Genesis 14:17-21</vt:lpstr>
      <vt:lpstr>The Valley of Shaveh</vt:lpstr>
      <vt:lpstr>The Valley of Shaveh</vt:lpstr>
      <vt:lpstr>"And Melchizedek, the king of Salem and a priest of God Most High, brought Abram some bread and wine"  (14:18 NLT).</vt:lpstr>
      <vt:lpstr>Genesis 14:19-20</vt:lpstr>
      <vt:lpstr>Vast Differences!</vt:lpstr>
      <vt:lpstr>Melchizedek</vt:lpstr>
      <vt:lpstr>Melchizedek</vt:lpstr>
      <vt:lpstr>The Mystical Melchizedek</vt:lpstr>
      <vt:lpstr>Melchizedek</vt:lpstr>
      <vt:lpstr>Melchizedek</vt:lpstr>
      <vt:lpstr>The Angel Melchizedek</vt:lpstr>
      <vt:lpstr>Melchizedek (Judaism; New Age)  "…Ancient mystical texts describe Melchizedek as one who conducts spirit releasement on a massive scale, working in conjunction with Archangel Michael."</vt:lpstr>
      <vt:lpstr>Mormon Priesthood</vt:lpstr>
      <vt:lpstr>Melchizedek Church</vt:lpstr>
      <vt:lpstr>Who really was Melchizedek?</vt:lpstr>
      <vt:lpstr>The Aaronic High Priest</vt:lpstr>
      <vt:lpstr>One Decision</vt:lpstr>
      <vt:lpstr>"Then Abram gave Melchizedek a tenth of all the goods he had recovered" (14:20b NLT).</vt:lpstr>
      <vt:lpstr>Melchizedek</vt:lpstr>
      <vt:lpstr>http://www.coastec.net.au/honouring-gods-priest-king-genesis-135-1424/</vt:lpstr>
      <vt:lpstr>Genesis 14:19-20</vt:lpstr>
      <vt:lpstr>Offer Rejected</vt:lpstr>
      <vt:lpstr>One Decision</vt:lpstr>
      <vt:lpstr>Series on the Book of Hebrews </vt:lpstr>
      <vt:lpstr>Genesis 22</vt:lpstr>
      <vt:lpstr>"By Faith…" (Hebrews 11)</vt:lpstr>
      <vt:lpstr>1 Kings 6–9</vt:lpstr>
      <vt:lpstr>The Order of Melchizedek</vt:lpstr>
      <vt:lpstr>David Prophesied of Jesus</vt:lpstr>
      <vt:lpstr>How should we respond to attacks against our faith in God?</vt:lpstr>
      <vt:lpstr>Defend and worship Christ as God's priest </vt:lpstr>
      <vt:lpstr>I.  Trust God for victory.</vt:lpstr>
      <vt:lpstr>II. Credit God for his victories in your life (17-24).</vt:lpstr>
      <vt:lpstr>What should we do?</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185</cp:revision>
  <dcterms:created xsi:type="dcterms:W3CDTF">2014-08-02T06:39:19Z</dcterms:created>
  <dcterms:modified xsi:type="dcterms:W3CDTF">2016-12-09T01:15:21Z</dcterms:modified>
</cp:coreProperties>
</file>